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85" r:id="rId3"/>
    <p:sldId id="270" r:id="rId4"/>
    <p:sldId id="261" r:id="rId5"/>
    <p:sldId id="260" r:id="rId6"/>
    <p:sldId id="268" r:id="rId7"/>
    <p:sldId id="269" r:id="rId8"/>
    <p:sldId id="267" r:id="rId9"/>
    <p:sldId id="266" r:id="rId10"/>
    <p:sldId id="265" r:id="rId11"/>
    <p:sldId id="264" r:id="rId12"/>
    <p:sldId id="263" r:id="rId13"/>
    <p:sldId id="258" r:id="rId14"/>
    <p:sldId id="259" r:id="rId15"/>
    <p:sldId id="257" r:id="rId16"/>
    <p:sldId id="271" r:id="rId17"/>
    <p:sldId id="272" r:id="rId18"/>
    <p:sldId id="273" r:id="rId19"/>
    <p:sldId id="278" r:id="rId20"/>
    <p:sldId id="274" r:id="rId21"/>
    <p:sldId id="275" r:id="rId22"/>
    <p:sldId id="276" r:id="rId23"/>
    <p:sldId id="277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72168A-281A-4574-8C36-22DE51C24E21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5FF7F8-13E3-4B19-A8CE-5E364DB7D8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6358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9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Times New Roman" pitchFamily="18" charset="0"/>
              <a:buNone/>
            </a:pPr>
            <a:fld id="{7BF5FB32-CE9D-4F17-9469-E338F4E96CF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buFont typeface="Times New Roman" pitchFamily="18" charset="0"/>
                <a:buNone/>
              </a:pPr>
              <a:t>4</a:t>
            </a:fld>
            <a:endParaRPr lang="ru-RU"/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mtClean="0">
              <a:ea typeface="DejaVu Sans" charset="0"/>
              <a:cs typeface="DejaVu Sans" charset="0"/>
            </a:endParaRPr>
          </a:p>
        </p:txBody>
      </p:sp>
      <p:sp>
        <p:nvSpPr>
          <p:cNvPr id="19461" name="Text Box 3"/>
          <p:cNvSpPr txBox="1">
            <a:spLocks noChangeArrowheads="1"/>
          </p:cNvSpPr>
          <p:nvPr/>
        </p:nvSpPr>
        <p:spPr bwMode="auto">
          <a:xfrm>
            <a:off x="3883852" y="8684826"/>
            <a:ext cx="2972547" cy="45771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6A3BB6EC-AAB3-4B66-ABBA-5FCCF79022A9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</a:t>
            </a:fld>
            <a:endParaRPr lang="ru-RU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67E69-D665-40BB-B547-EFCC0E08913A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01EF3-CAF8-45C8-93EA-515D03A94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67E69-D665-40BB-B547-EFCC0E08913A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01EF3-CAF8-45C8-93EA-515D03A94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67E69-D665-40BB-B547-EFCC0E08913A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01EF3-CAF8-45C8-93EA-515D03A94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67E69-D665-40BB-B547-EFCC0E08913A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01EF3-CAF8-45C8-93EA-515D03A94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67E69-D665-40BB-B547-EFCC0E08913A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01EF3-CAF8-45C8-93EA-515D03A94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67E69-D665-40BB-B547-EFCC0E08913A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01EF3-CAF8-45C8-93EA-515D03A94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67E69-D665-40BB-B547-EFCC0E08913A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01EF3-CAF8-45C8-93EA-515D03A94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67E69-D665-40BB-B547-EFCC0E08913A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01EF3-CAF8-45C8-93EA-515D03A94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67E69-D665-40BB-B547-EFCC0E08913A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01EF3-CAF8-45C8-93EA-515D03A94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67E69-D665-40BB-B547-EFCC0E08913A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01EF3-CAF8-45C8-93EA-515D03A94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67E69-D665-40BB-B547-EFCC0E08913A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01EF3-CAF8-45C8-93EA-515D03A94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67E69-D665-40BB-B547-EFCC0E08913A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01EF3-CAF8-45C8-93EA-515D03A94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2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3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&#1054;&#1090;&#1083;&#1080;&#1095;&#1080;&#1103;%20&#1079;&#1085;&#1072;&#1085;&#1080;&#1077;&#1074;&#1086;&#1075;&#1086;%20&#1080;%20&#1089;&#1080;&#1089;&#1090;&#1077;&#1084;&#1085;&#1086;-&#1076;&#1077;&#1103;&#1090;&#1077;&#1083;&#1100;&#1085;&#1086;&#1089;&#1090;&#1085;&#1086;&#1075;&#1086;%20&#1087;&#1086;&#1076;&#1093;&#1086;&#1076;&#1086;&#1074;.doc" TargetMode="Externa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gif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tvoyrebenok.ru/images/presentation/school/b/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98069" cy="7000900"/>
          </a:xfrm>
          <a:prstGeom prst="rect">
            <a:avLst/>
          </a:prstGeom>
          <a:noFill/>
        </p:spPr>
      </p:pic>
      <p:pic>
        <p:nvPicPr>
          <p:cNvPr id="1032" name="Picture 8" descr="&amp;kcy; &amp;yacy;&amp;vcy;&amp;lcy;&amp;iecy;&amp;ncy;&amp;icy;&amp;yacy; &amp;scy;&amp;ncy;&amp;iecy;&amp;zhcy;&amp;icy;&amp;ncy;&amp;kcy;&amp;icy; &amp;vcy;&amp;scy;&amp;iecy;&amp;Fcy;&amp;ocy;&amp;ncy;&amp;y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5214950"/>
            <a:ext cx="1214414" cy="1295375"/>
          </a:xfrm>
          <a:prstGeom prst="rect">
            <a:avLst/>
          </a:prstGeom>
          <a:noFill/>
        </p:spPr>
      </p:pic>
      <p:pic>
        <p:nvPicPr>
          <p:cNvPr id="8" name="Picture 8" descr="&amp;kcy; &amp;yacy;&amp;vcy;&amp;lcy;&amp;iecy;&amp;ncy;&amp;icy;&amp;yacy; &amp;scy;&amp;ncy;&amp;iecy;&amp;zhcy;&amp;icy;&amp;ncy;&amp;kcy;&amp;icy; &amp;vcy;&amp;scy;&amp;iecy;&amp;Fcy;&amp;ocy;&amp;ncy;&amp;y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5562625"/>
            <a:ext cx="1214414" cy="1295375"/>
          </a:xfrm>
          <a:prstGeom prst="rect">
            <a:avLst/>
          </a:prstGeom>
          <a:noFill/>
        </p:spPr>
      </p:pic>
      <p:pic>
        <p:nvPicPr>
          <p:cNvPr id="9" name="Picture 8" descr="&amp;kcy; &amp;yacy;&amp;vcy;&amp;lcy;&amp;iecy;&amp;ncy;&amp;icy;&amp;yacy; &amp;scy;&amp;ncy;&amp;iecy;&amp;zhcy;&amp;icy;&amp;ncy;&amp;kcy;&amp;icy; &amp;vcy;&amp;scy;&amp;iecy;&amp;Fcy;&amp;ocy;&amp;ncy;&amp;y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4857760"/>
            <a:ext cx="1214414" cy="1295375"/>
          </a:xfrm>
          <a:prstGeom prst="rect">
            <a:avLst/>
          </a:prstGeom>
          <a:noFill/>
        </p:spPr>
      </p:pic>
      <p:pic>
        <p:nvPicPr>
          <p:cNvPr id="10" name="Picture 8" descr="&amp;kcy; &amp;yacy;&amp;vcy;&amp;lcy;&amp;iecy;&amp;ncy;&amp;icy;&amp;yacy; &amp;scy;&amp;ncy;&amp;iecy;&amp;zhcy;&amp;icy;&amp;ncy;&amp;kcy;&amp;icy; &amp;vcy;&amp;scy;&amp;iecy;&amp;Fcy;&amp;ocy;&amp;ncy;&amp;y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5786454"/>
            <a:ext cx="1214414" cy="1295375"/>
          </a:xfrm>
          <a:prstGeom prst="rect">
            <a:avLst/>
          </a:prstGeom>
          <a:noFill/>
        </p:spPr>
      </p:pic>
      <p:pic>
        <p:nvPicPr>
          <p:cNvPr id="1040" name="Picture 16" descr="&quot;&amp;YUcy;&amp;Kcy;&amp;Acy;&amp;Tcy;&amp;Acy;&amp;Ncy;&quot;-&amp;pcy;&amp;ocy;&amp;scy;&amp;lcy;&amp;iecy;&amp;dcy;&amp;ncy;&amp;icy;&amp;iecy; &amp;icy;&amp;zcy; &amp;mcy;&amp;ocy;&amp;gcy;&amp;icy;&amp;kcy;&amp;acy;&amp;ncy;.(&amp;rcy;&amp;acy;&amp;zcy;&amp;vcy;&amp;lcy;&amp;iecy;&amp;chcy;&amp;iecy;&amp;ncy;&amp;icy;&amp;yacy;) - &amp;Pcy;&amp;Ocy;&amp;Scy;&amp;Lcy;&amp;IEcy;&amp;Dcy;&amp;Ncy;&amp;Icy;&amp;IEcy; &amp;Icy;&amp;Zcy; &amp;Mcy;&amp;Ocy;&amp;Gcy;&amp;Icy;&amp;Kcy;&amp;Acy;&amp;Ncy;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-822325"/>
            <a:ext cx="523875" cy="1714500"/>
          </a:xfrm>
          <a:prstGeom prst="rect">
            <a:avLst/>
          </a:prstGeom>
          <a:noFill/>
        </p:spPr>
      </p:pic>
      <p:pic>
        <p:nvPicPr>
          <p:cNvPr id="1042" name="Picture 18" descr="&amp;Ncy;&amp;ocy;&amp;vcy;&amp;ocy;&amp;gcy;&amp;ocy;&amp;dcy;&amp;ncy;&amp;icy;&amp;iecy; &amp;kcy;&amp;acy;&amp;rcy;&amp;tcy;&amp;icy;&amp;ncy;&amp;kcy;&amp;icy; &amp;kcy;&amp;rcy;&amp;acy;&amp;scy;&amp;icy;&amp;vcy;&amp;ycy;&amp;iecy; &amp;acy;&amp;ncy;&amp;icy;&amp;mcy;&amp;acy;&amp;tscy;&amp;icy;&amp;icy; &amp;ncy;&amp;ocy;&amp;vcy;&amp;ycy;&amp;jcy; &amp;gcy;&amp;ocy;&amp;dcy;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15206" y="2357430"/>
            <a:ext cx="2114550" cy="2828925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857224" y="142852"/>
            <a:ext cx="8286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м</a:t>
            </a:r>
            <a:r>
              <a:rPr lang="ru-RU" b="1" dirty="0" smtClean="0">
                <a:solidFill>
                  <a:srgbClr val="C00000"/>
                </a:solidFill>
              </a:rPr>
              <a:t>униципальное казенное общеобразовательное учреждение </a:t>
            </a:r>
          </a:p>
          <a:p>
            <a:pPr algn="ctr"/>
            <a:r>
              <a:rPr lang="ru-RU" b="1" dirty="0" err="1" smtClean="0">
                <a:solidFill>
                  <a:srgbClr val="C00000"/>
                </a:solidFill>
              </a:rPr>
              <a:t>Речкаловская</a:t>
            </a:r>
            <a:r>
              <a:rPr lang="ru-RU" b="1" dirty="0" smtClean="0">
                <a:solidFill>
                  <a:srgbClr val="C00000"/>
                </a:solidFill>
              </a:rPr>
              <a:t> средняя общеобразовательная школа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2844" y="1285860"/>
            <a:ext cx="607223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Семинар </a:t>
            </a:r>
            <a:r>
              <a:rPr lang="ru-RU" sz="2800" b="1" i="1" dirty="0"/>
              <a:t>заместителей директоров по </a:t>
            </a:r>
            <a:r>
              <a:rPr lang="ru-RU" sz="2800" b="1" i="1" dirty="0" smtClean="0"/>
              <a:t>учебно-воспитательной работе:</a:t>
            </a:r>
          </a:p>
          <a:p>
            <a:pPr algn="ctr"/>
            <a:r>
              <a:rPr lang="ru-RU" sz="3200" b="1" i="1" dirty="0" smtClean="0"/>
              <a:t> </a:t>
            </a:r>
            <a:r>
              <a:rPr lang="ru-RU" sz="3600" b="1" i="1" dirty="0" smtClean="0">
                <a:solidFill>
                  <a:srgbClr val="C00000"/>
                </a:solidFill>
              </a:rPr>
              <a:t>«</a:t>
            </a:r>
            <a:r>
              <a:rPr lang="ru-RU" sz="3600" b="1" i="1" dirty="0" err="1">
                <a:solidFill>
                  <a:srgbClr val="C00000"/>
                </a:solidFill>
              </a:rPr>
              <a:t>Системно-деятельностный</a:t>
            </a:r>
            <a:r>
              <a:rPr lang="ru-RU" sz="3600" b="1" i="1" dirty="0">
                <a:solidFill>
                  <a:srgbClr val="C00000"/>
                </a:solidFill>
              </a:rPr>
              <a:t> подход – основа реализации ФГОС»</a:t>
            </a:r>
          </a:p>
        </p:txBody>
      </p:sp>
      <p:pic>
        <p:nvPicPr>
          <p:cNvPr id="1044" name="Picture 20" descr="&amp;Kcy;&amp;Ocy;&amp;Pcy;&amp;Icy;&amp;Icy; &amp;Dcy;&amp;Ocy;&amp;Kcy;&amp;Ucy;&amp;Mcy;&amp;IEcy;&amp;Ncy;&amp;Tcy;&amp;Ocy;&amp;Vcy; / &amp;Mcy;&amp;Bcy;&amp;Ocy;&amp;Ucy; &quot;&amp;Bcy;&amp;ocy;&amp;lcy;&amp;softcy;&amp;shcy;&amp;iecy;&amp;yacy;&amp;mcy;&amp;acy;&amp;shcy;&amp;iecy;&amp;vcy;&amp;scy;&amp;kcy;&amp;acy;&amp;yacy; &amp;Scy;&amp;Ocy;&amp;SHcy;&quot; &amp;Acy;&amp;lcy;&amp;icy;&amp;kcy;&amp;ocy;&amp;vcy;&amp;scy;&amp;kcy;&amp;ocy;&amp;gcy;&amp;ocy; &amp;rcy;&amp;acy;&amp;jcy;&amp;ocy;&amp;ncy;&amp;acy; / &amp;Pcy;&amp;ocy;&amp;rcy;&amp;tcy;&amp;acy;&amp;lcy; &amp;ocy;&amp;bcy;&amp;rcy;&amp;acy;&amp;zcy;&amp;ocy;&amp;vcy;&amp;acy;&amp;ncy;&amp;icy;&amp;yacy; &amp;CHcy;&amp;Rcy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244334"/>
            <a:ext cx="1500166" cy="17936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0" y="0"/>
            <a:ext cx="9286908" cy="6992497"/>
            <a:chOff x="0" y="0"/>
            <a:chExt cx="9286908" cy="6992497"/>
          </a:xfrm>
        </p:grpSpPr>
        <p:pic>
          <p:nvPicPr>
            <p:cNvPr id="14338" name="Picture 2" descr="http://www.tvoyrebenok.ru/images/presentation/school/b/017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286908" cy="6992497"/>
            </a:xfrm>
            <a:prstGeom prst="rect">
              <a:avLst/>
            </a:prstGeom>
            <a:noFill/>
          </p:spPr>
        </p:pic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7500958" cy="57148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i="1" dirty="0" smtClean="0">
                  <a:solidFill>
                    <a:srgbClr val="C00000"/>
                  </a:solidFill>
                </a:rPr>
                <a:t>«</a:t>
              </a:r>
              <a:r>
                <a:rPr lang="ru-RU" b="1" i="1" dirty="0" err="1" smtClean="0">
                  <a:solidFill>
                    <a:srgbClr val="C00000"/>
                  </a:solidFill>
                </a:rPr>
                <a:t>Системно-деятельностный</a:t>
              </a:r>
              <a:r>
                <a:rPr lang="ru-RU" b="1" i="1" dirty="0" smtClean="0">
                  <a:solidFill>
                    <a:srgbClr val="C00000"/>
                  </a:solidFill>
                </a:rPr>
                <a:t> подход – основа реализации ФГОС»</a:t>
              </a:r>
              <a:endParaRPr lang="ru-RU" dirty="0"/>
            </a:p>
          </p:txBody>
        </p:sp>
        <p:pic>
          <p:nvPicPr>
            <p:cNvPr id="6" name="Picture 20" descr="&amp;Kcy;&amp;Ocy;&amp;Pcy;&amp;Icy;&amp;Icy; &amp;Dcy;&amp;Ocy;&amp;Kcy;&amp;Ucy;&amp;Mcy;&amp;IEcy;&amp;Ncy;&amp;Tcy;&amp;Ocy;&amp;Vcy; / &amp;Mcy;&amp;Bcy;&amp;Ocy;&amp;Ucy; &quot;&amp;Bcy;&amp;ocy;&amp;lcy;&amp;softcy;&amp;shcy;&amp;iecy;&amp;yacy;&amp;mcy;&amp;acy;&amp;shcy;&amp;iecy;&amp;vcy;&amp;scy;&amp;kcy;&amp;acy;&amp;yacy; &amp;Scy;&amp;Ocy;&amp;SHcy;&quot; &amp;Acy;&amp;lcy;&amp;icy;&amp;kcy;&amp;ocy;&amp;vcy;&amp;scy;&amp;kcy;&amp;ocy;&amp;gcy;&amp;ocy; &amp;rcy;&amp;acy;&amp;jcy;&amp;ocy;&amp;ncy;&amp;acy; / &amp;Pcy;&amp;ocy;&amp;rcy;&amp;tcy;&amp;acy;&amp;lcy; &amp;ocy;&amp;bcy;&amp;rcy;&amp;acy;&amp;zcy;&amp;ocy;&amp;vcy;&amp;acy;&amp;ncy;&amp;icy;&amp;yacy; &amp;CHcy;&amp;Rcy;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428628" cy="512470"/>
            </a:xfrm>
            <a:prstGeom prst="rect">
              <a:avLst/>
            </a:prstGeom>
            <a:noFill/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6643734" cy="785818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2400" dirty="0" smtClean="0"/>
              <a:t>Методический фестиваль «Симфония уроков» по теме «</a:t>
            </a:r>
            <a:r>
              <a:rPr lang="ru-RU" sz="2400" dirty="0" err="1" smtClean="0"/>
              <a:t>Здоровьесберегающие</a:t>
            </a:r>
            <a:r>
              <a:rPr lang="ru-RU" sz="2400" dirty="0" smtClean="0"/>
              <a:t> технологии»</a:t>
            </a:r>
            <a:endParaRPr lang="ru-RU" sz="2400" dirty="0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785925"/>
            <a:ext cx="5214974" cy="3911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1571612"/>
            <a:ext cx="3522656" cy="2641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94" y="4232677"/>
            <a:ext cx="3500430" cy="262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0" y="0"/>
            <a:ext cx="9286908" cy="6992497"/>
            <a:chOff x="0" y="0"/>
            <a:chExt cx="9286908" cy="6992497"/>
          </a:xfrm>
        </p:grpSpPr>
        <p:pic>
          <p:nvPicPr>
            <p:cNvPr id="14338" name="Picture 2" descr="http://www.tvoyrebenok.ru/images/presentation/school/b/017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286908" cy="6992497"/>
            </a:xfrm>
            <a:prstGeom prst="rect">
              <a:avLst/>
            </a:prstGeom>
            <a:noFill/>
          </p:spPr>
        </p:pic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7500958" cy="57148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i="1" dirty="0" smtClean="0">
                  <a:solidFill>
                    <a:srgbClr val="C00000"/>
                  </a:solidFill>
                </a:rPr>
                <a:t>«</a:t>
              </a:r>
              <a:r>
                <a:rPr lang="ru-RU" b="1" i="1" dirty="0" err="1" smtClean="0">
                  <a:solidFill>
                    <a:srgbClr val="C00000"/>
                  </a:solidFill>
                </a:rPr>
                <a:t>Системно-деятельностный</a:t>
              </a:r>
              <a:r>
                <a:rPr lang="ru-RU" b="1" i="1" dirty="0" smtClean="0">
                  <a:solidFill>
                    <a:srgbClr val="C00000"/>
                  </a:solidFill>
                </a:rPr>
                <a:t> подход – основа реализации ФГОС»</a:t>
              </a:r>
              <a:endParaRPr lang="ru-RU" dirty="0"/>
            </a:p>
          </p:txBody>
        </p:sp>
        <p:pic>
          <p:nvPicPr>
            <p:cNvPr id="6" name="Picture 20" descr="&amp;Kcy;&amp;Ocy;&amp;Pcy;&amp;Icy;&amp;Icy; &amp;Dcy;&amp;Ocy;&amp;Kcy;&amp;Ucy;&amp;Mcy;&amp;IEcy;&amp;Ncy;&amp;Tcy;&amp;Ocy;&amp;Vcy; / &amp;Mcy;&amp;Bcy;&amp;Ocy;&amp;Ucy; &quot;&amp;Bcy;&amp;ocy;&amp;lcy;&amp;softcy;&amp;shcy;&amp;iecy;&amp;yacy;&amp;mcy;&amp;acy;&amp;shcy;&amp;iecy;&amp;vcy;&amp;scy;&amp;kcy;&amp;acy;&amp;yacy; &amp;Scy;&amp;Ocy;&amp;SHcy;&quot; &amp;Acy;&amp;lcy;&amp;icy;&amp;kcy;&amp;ocy;&amp;vcy;&amp;scy;&amp;kcy;&amp;ocy;&amp;gcy;&amp;ocy; &amp;rcy;&amp;acy;&amp;jcy;&amp;ocy;&amp;ncy;&amp;acy; / &amp;Pcy;&amp;ocy;&amp;rcy;&amp;tcy;&amp;acy;&amp;lcy; &amp;ocy;&amp;bcy;&amp;rcy;&amp;acy;&amp;zcy;&amp;ocy;&amp;vcy;&amp;acy;&amp;ncy;&amp;icy;&amp;yacy; &amp;CHcy;&amp;Rcy;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428628" cy="512470"/>
            </a:xfrm>
            <a:prstGeom prst="rect">
              <a:avLst/>
            </a:prstGeom>
            <a:noFill/>
          </p:spPr>
        </p:pic>
      </p:grp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6643734" cy="785818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2400" dirty="0" smtClean="0"/>
              <a:t>Педагогический совет «Инновационные способы мотивации познавательной деятельности: ИКТ»</a:t>
            </a:r>
            <a:endParaRPr lang="ru-RU" sz="2400" dirty="0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4">
            <a:lum bright="10000"/>
          </a:blip>
          <a:srcRect t="13462" r="16346"/>
          <a:stretch>
            <a:fillRect/>
          </a:stretch>
        </p:blipFill>
        <p:spPr bwMode="auto">
          <a:xfrm>
            <a:off x="214282" y="1643050"/>
            <a:ext cx="4357718" cy="33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3571876"/>
            <a:ext cx="4190996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0" y="0"/>
            <a:ext cx="9286908" cy="6992497"/>
            <a:chOff x="0" y="0"/>
            <a:chExt cx="9286908" cy="6992497"/>
          </a:xfrm>
        </p:grpSpPr>
        <p:pic>
          <p:nvPicPr>
            <p:cNvPr id="14338" name="Picture 2" descr="http://www.tvoyrebenok.ru/images/presentation/school/b/017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286908" cy="6992497"/>
            </a:xfrm>
            <a:prstGeom prst="rect">
              <a:avLst/>
            </a:prstGeom>
            <a:noFill/>
          </p:spPr>
        </p:pic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7500958" cy="57148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i="1" dirty="0" smtClean="0">
                  <a:solidFill>
                    <a:srgbClr val="C00000"/>
                  </a:solidFill>
                </a:rPr>
                <a:t>«</a:t>
              </a:r>
              <a:r>
                <a:rPr lang="ru-RU" b="1" i="1" dirty="0" err="1" smtClean="0">
                  <a:solidFill>
                    <a:srgbClr val="C00000"/>
                  </a:solidFill>
                </a:rPr>
                <a:t>Системно-деятельностный</a:t>
              </a:r>
              <a:r>
                <a:rPr lang="ru-RU" b="1" i="1" dirty="0" smtClean="0">
                  <a:solidFill>
                    <a:srgbClr val="C00000"/>
                  </a:solidFill>
                </a:rPr>
                <a:t> подход – основа реализации ФГОС»</a:t>
              </a:r>
              <a:endParaRPr lang="ru-RU" dirty="0"/>
            </a:p>
          </p:txBody>
        </p:sp>
        <p:pic>
          <p:nvPicPr>
            <p:cNvPr id="6" name="Picture 20" descr="&amp;Kcy;&amp;Ocy;&amp;Pcy;&amp;Icy;&amp;Icy; &amp;Dcy;&amp;Ocy;&amp;Kcy;&amp;Ucy;&amp;Mcy;&amp;IEcy;&amp;Ncy;&amp;Tcy;&amp;Ocy;&amp;Vcy; / &amp;Mcy;&amp;Bcy;&amp;Ocy;&amp;Ucy; &quot;&amp;Bcy;&amp;ocy;&amp;lcy;&amp;softcy;&amp;shcy;&amp;iecy;&amp;yacy;&amp;mcy;&amp;acy;&amp;shcy;&amp;iecy;&amp;vcy;&amp;scy;&amp;kcy;&amp;acy;&amp;yacy; &amp;Scy;&amp;Ocy;&amp;SHcy;&quot; &amp;Acy;&amp;lcy;&amp;icy;&amp;kcy;&amp;ocy;&amp;vcy;&amp;scy;&amp;kcy;&amp;ocy;&amp;gcy;&amp;ocy; &amp;rcy;&amp;acy;&amp;jcy;&amp;ocy;&amp;ncy;&amp;acy; / &amp;Pcy;&amp;ocy;&amp;rcy;&amp;tcy;&amp;acy;&amp;lcy; &amp;ocy;&amp;bcy;&amp;rcy;&amp;acy;&amp;zcy;&amp;ocy;&amp;vcy;&amp;acy;&amp;ncy;&amp;icy;&amp;yacy; &amp;CHcy;&amp;Rcy;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428628" cy="512470"/>
            </a:xfrm>
            <a:prstGeom prst="rect">
              <a:avLst/>
            </a:prstGeom>
            <a:noFill/>
          </p:spPr>
        </p:pic>
      </p:grp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6643734" cy="785818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2400" dirty="0" smtClean="0"/>
              <a:t>Педагогический совет «Инновационные способы мотивации познавательной деятельности: ИКТ»</a:t>
            </a:r>
            <a:endParaRPr lang="ru-RU" sz="2400" dirty="0"/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071678"/>
            <a:ext cx="4286248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1428736"/>
            <a:ext cx="371477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4286256"/>
            <a:ext cx="3714776" cy="2732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0" y="0"/>
            <a:ext cx="9286908" cy="6992497"/>
            <a:chOff x="0" y="0"/>
            <a:chExt cx="9286908" cy="6992497"/>
          </a:xfrm>
        </p:grpSpPr>
        <p:pic>
          <p:nvPicPr>
            <p:cNvPr id="5" name="Picture 2" descr="http://www.tvoyrebenok.ru/images/presentation/school/b/017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286908" cy="6992497"/>
            </a:xfrm>
            <a:prstGeom prst="rect">
              <a:avLst/>
            </a:prstGeom>
            <a:noFill/>
          </p:spPr>
        </p:pic>
        <p:sp>
          <p:nvSpPr>
            <p:cNvPr id="6" name="Скругленный прямоугольник 5"/>
            <p:cNvSpPr/>
            <p:nvPr/>
          </p:nvSpPr>
          <p:spPr>
            <a:xfrm>
              <a:off x="0" y="0"/>
              <a:ext cx="7500958" cy="57148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i="1" dirty="0" smtClean="0">
                  <a:solidFill>
                    <a:srgbClr val="C00000"/>
                  </a:solidFill>
                </a:rPr>
                <a:t>«</a:t>
              </a:r>
              <a:r>
                <a:rPr lang="ru-RU" b="1" i="1" dirty="0" err="1" smtClean="0">
                  <a:solidFill>
                    <a:srgbClr val="C00000"/>
                  </a:solidFill>
                </a:rPr>
                <a:t>Системно-деятельностный</a:t>
              </a:r>
              <a:r>
                <a:rPr lang="ru-RU" b="1" i="1" dirty="0" smtClean="0">
                  <a:solidFill>
                    <a:srgbClr val="C00000"/>
                  </a:solidFill>
                </a:rPr>
                <a:t> подход – основа реализации ФГОС»</a:t>
              </a:r>
              <a:endParaRPr lang="ru-RU" dirty="0"/>
            </a:p>
          </p:txBody>
        </p:sp>
        <p:pic>
          <p:nvPicPr>
            <p:cNvPr id="7" name="Picture 20" descr="&amp;Kcy;&amp;Ocy;&amp;Pcy;&amp;Icy;&amp;Icy; &amp;Dcy;&amp;Ocy;&amp;Kcy;&amp;Ucy;&amp;Mcy;&amp;IEcy;&amp;Ncy;&amp;Tcy;&amp;Ocy;&amp;Vcy; / &amp;Mcy;&amp;Bcy;&amp;Ocy;&amp;Ucy; &quot;&amp;Bcy;&amp;ocy;&amp;lcy;&amp;softcy;&amp;shcy;&amp;iecy;&amp;yacy;&amp;mcy;&amp;acy;&amp;shcy;&amp;iecy;&amp;vcy;&amp;scy;&amp;kcy;&amp;acy;&amp;yacy; &amp;Scy;&amp;Ocy;&amp;SHcy;&quot; &amp;Acy;&amp;lcy;&amp;icy;&amp;kcy;&amp;ocy;&amp;vcy;&amp;scy;&amp;kcy;&amp;ocy;&amp;gcy;&amp;ocy; &amp;rcy;&amp;acy;&amp;jcy;&amp;ocy;&amp;ncy;&amp;acy; / &amp;Pcy;&amp;ocy;&amp;rcy;&amp;tcy;&amp;acy;&amp;lcy; &amp;ocy;&amp;bcy;&amp;rcy;&amp;acy;&amp;zcy;&amp;ocy;&amp;vcy;&amp;acy;&amp;ncy;&amp;icy;&amp;yacy; &amp;CHcy;&amp;Rcy;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428628" cy="512470"/>
            </a:xfrm>
            <a:prstGeom prst="rect">
              <a:avLst/>
            </a:prstGeom>
            <a:noFill/>
          </p:spPr>
        </p:pic>
      </p:grpSp>
      <p:sp>
        <p:nvSpPr>
          <p:cNvPr id="8" name="Заголовок 1"/>
          <p:cNvSpPr txBox="1">
            <a:spLocks/>
          </p:cNvSpPr>
          <p:nvPr/>
        </p:nvSpPr>
        <p:spPr>
          <a:xfrm>
            <a:off x="142844" y="642918"/>
            <a:ext cx="7429552" cy="5715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Методический семинар «Проектирование современного урока на основе системно -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деятельностного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похода»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1285860"/>
            <a:ext cx="3571899" cy="267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1285860"/>
            <a:ext cx="3643338" cy="2732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lum bright="10000"/>
          </a:blip>
          <a:srcRect/>
          <a:stretch>
            <a:fillRect/>
          </a:stretch>
        </p:blipFill>
        <p:spPr bwMode="auto">
          <a:xfrm>
            <a:off x="142845" y="4073132"/>
            <a:ext cx="3643338" cy="2784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71934" y="4143380"/>
            <a:ext cx="3619494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0" y="0"/>
            <a:ext cx="9286908" cy="6992497"/>
            <a:chOff x="0" y="0"/>
            <a:chExt cx="9286908" cy="6992497"/>
          </a:xfrm>
        </p:grpSpPr>
        <p:pic>
          <p:nvPicPr>
            <p:cNvPr id="5" name="Picture 2" descr="http://www.tvoyrebenok.ru/images/presentation/school/b/017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286908" cy="6992497"/>
            </a:xfrm>
            <a:prstGeom prst="rect">
              <a:avLst/>
            </a:prstGeom>
            <a:noFill/>
          </p:spPr>
        </p:pic>
        <p:sp>
          <p:nvSpPr>
            <p:cNvPr id="6" name="Скругленный прямоугольник 5"/>
            <p:cNvSpPr/>
            <p:nvPr/>
          </p:nvSpPr>
          <p:spPr>
            <a:xfrm>
              <a:off x="0" y="0"/>
              <a:ext cx="7500958" cy="57148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i="1" dirty="0" smtClean="0">
                  <a:solidFill>
                    <a:srgbClr val="C00000"/>
                  </a:solidFill>
                </a:rPr>
                <a:t>«</a:t>
              </a:r>
              <a:r>
                <a:rPr lang="ru-RU" b="1" i="1" dirty="0" err="1" smtClean="0">
                  <a:solidFill>
                    <a:srgbClr val="C00000"/>
                  </a:solidFill>
                </a:rPr>
                <a:t>Системно-деятельностный</a:t>
              </a:r>
              <a:r>
                <a:rPr lang="ru-RU" b="1" i="1" dirty="0" smtClean="0">
                  <a:solidFill>
                    <a:srgbClr val="C00000"/>
                  </a:solidFill>
                </a:rPr>
                <a:t> подход – основа реализации ФГОС»</a:t>
              </a:r>
              <a:endParaRPr lang="ru-RU" dirty="0"/>
            </a:p>
          </p:txBody>
        </p:sp>
        <p:pic>
          <p:nvPicPr>
            <p:cNvPr id="7" name="Picture 20" descr="&amp;Kcy;&amp;Ocy;&amp;Pcy;&amp;Icy;&amp;Icy; &amp;Dcy;&amp;Ocy;&amp;Kcy;&amp;Ucy;&amp;Mcy;&amp;IEcy;&amp;Ncy;&amp;Tcy;&amp;Ocy;&amp;Vcy; / &amp;Mcy;&amp;Bcy;&amp;Ocy;&amp;Ucy; &quot;&amp;Bcy;&amp;ocy;&amp;lcy;&amp;softcy;&amp;shcy;&amp;iecy;&amp;yacy;&amp;mcy;&amp;acy;&amp;shcy;&amp;iecy;&amp;vcy;&amp;scy;&amp;kcy;&amp;acy;&amp;yacy; &amp;Scy;&amp;Ocy;&amp;SHcy;&quot; &amp;Acy;&amp;lcy;&amp;icy;&amp;kcy;&amp;ocy;&amp;vcy;&amp;scy;&amp;kcy;&amp;ocy;&amp;gcy;&amp;ocy; &amp;rcy;&amp;acy;&amp;jcy;&amp;ocy;&amp;ncy;&amp;acy; / &amp;Pcy;&amp;ocy;&amp;rcy;&amp;tcy;&amp;acy;&amp;lcy; &amp;ocy;&amp;bcy;&amp;rcy;&amp;acy;&amp;zcy;&amp;ocy;&amp;vcy;&amp;acy;&amp;ncy;&amp;icy;&amp;yacy; &amp;CHcy;&amp;Rcy;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428628" cy="512470"/>
            </a:xfrm>
            <a:prstGeom prst="rect">
              <a:avLst/>
            </a:prstGeom>
            <a:noFill/>
          </p:spPr>
        </p:pic>
      </p:grpSp>
      <p:sp>
        <p:nvSpPr>
          <p:cNvPr id="9" name="Заголовок 1"/>
          <p:cNvSpPr txBox="1">
            <a:spLocks/>
          </p:cNvSpPr>
          <p:nvPr/>
        </p:nvSpPr>
        <p:spPr>
          <a:xfrm>
            <a:off x="142844" y="642918"/>
            <a:ext cx="7429552" cy="5715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Методический семинар «Проектирование современного урока на основе системно -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деятельностного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похода»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lum bright="-10000"/>
          </a:blip>
          <a:srcRect/>
          <a:stretch>
            <a:fillRect/>
          </a:stretch>
        </p:blipFill>
        <p:spPr bwMode="auto">
          <a:xfrm>
            <a:off x="142844" y="1278884"/>
            <a:ext cx="4071966" cy="2847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1285860"/>
            <a:ext cx="371477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4214818"/>
            <a:ext cx="4000528" cy="2750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7686" y="4143380"/>
            <a:ext cx="3754956" cy="2816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0" y="0"/>
            <a:ext cx="9286908" cy="6992497"/>
            <a:chOff x="0" y="0"/>
            <a:chExt cx="9286908" cy="6992497"/>
          </a:xfrm>
        </p:grpSpPr>
        <p:pic>
          <p:nvPicPr>
            <p:cNvPr id="14338" name="Picture 2" descr="http://www.tvoyrebenok.ru/images/presentation/school/b/017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286908" cy="6992497"/>
            </a:xfrm>
            <a:prstGeom prst="rect">
              <a:avLst/>
            </a:prstGeom>
            <a:noFill/>
          </p:spPr>
        </p:pic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7500958" cy="57148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i="1" dirty="0" smtClean="0">
                  <a:solidFill>
                    <a:srgbClr val="C00000"/>
                  </a:solidFill>
                </a:rPr>
                <a:t>«</a:t>
              </a:r>
              <a:r>
                <a:rPr lang="ru-RU" b="1" i="1" dirty="0" err="1" smtClean="0">
                  <a:solidFill>
                    <a:srgbClr val="C00000"/>
                  </a:solidFill>
                </a:rPr>
                <a:t>Системно-деятельностный</a:t>
              </a:r>
              <a:r>
                <a:rPr lang="ru-RU" b="1" i="1" dirty="0" smtClean="0">
                  <a:solidFill>
                    <a:srgbClr val="C00000"/>
                  </a:solidFill>
                </a:rPr>
                <a:t> подход – основа реализации ФГОС»</a:t>
              </a:r>
              <a:endParaRPr lang="ru-RU" dirty="0"/>
            </a:p>
          </p:txBody>
        </p:sp>
        <p:pic>
          <p:nvPicPr>
            <p:cNvPr id="6" name="Picture 20" descr="&amp;Kcy;&amp;Ocy;&amp;Pcy;&amp;Icy;&amp;Icy; &amp;Dcy;&amp;Ocy;&amp;Kcy;&amp;Ucy;&amp;Mcy;&amp;IEcy;&amp;Ncy;&amp;Tcy;&amp;Ocy;&amp;Vcy; / &amp;Mcy;&amp;Bcy;&amp;Ocy;&amp;Ucy; &quot;&amp;Bcy;&amp;ocy;&amp;lcy;&amp;softcy;&amp;shcy;&amp;iecy;&amp;yacy;&amp;mcy;&amp;acy;&amp;shcy;&amp;iecy;&amp;vcy;&amp;scy;&amp;kcy;&amp;acy;&amp;yacy; &amp;Scy;&amp;Ocy;&amp;SHcy;&quot; &amp;Acy;&amp;lcy;&amp;icy;&amp;kcy;&amp;ocy;&amp;vcy;&amp;scy;&amp;kcy;&amp;ocy;&amp;gcy;&amp;ocy; &amp;rcy;&amp;acy;&amp;jcy;&amp;ocy;&amp;ncy;&amp;acy; / &amp;Pcy;&amp;ocy;&amp;rcy;&amp;tcy;&amp;acy;&amp;lcy; &amp;ocy;&amp;bcy;&amp;rcy;&amp;acy;&amp;zcy;&amp;ocy;&amp;vcy;&amp;acy;&amp;ncy;&amp;icy;&amp;yacy; &amp;CHcy;&amp;Rcy;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428628" cy="512470"/>
            </a:xfrm>
            <a:prstGeom prst="rect">
              <a:avLst/>
            </a:prstGeom>
            <a:noFill/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642918"/>
            <a:ext cx="7929586" cy="594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6"/>
          <p:cNvGrpSpPr/>
          <p:nvPr/>
        </p:nvGrpSpPr>
        <p:grpSpPr>
          <a:xfrm>
            <a:off x="0" y="0"/>
            <a:ext cx="9286908" cy="6992497"/>
            <a:chOff x="0" y="0"/>
            <a:chExt cx="9286908" cy="6992497"/>
          </a:xfrm>
        </p:grpSpPr>
        <p:pic>
          <p:nvPicPr>
            <p:cNvPr id="14338" name="Picture 2" descr="http://www.tvoyrebenok.ru/images/presentation/school/b/017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286908" cy="6992497"/>
            </a:xfrm>
            <a:prstGeom prst="rect">
              <a:avLst/>
            </a:prstGeom>
            <a:noFill/>
          </p:spPr>
        </p:pic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7500958" cy="57148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i="1" dirty="0" smtClean="0">
                  <a:solidFill>
                    <a:srgbClr val="C00000"/>
                  </a:solidFill>
                </a:rPr>
                <a:t>«</a:t>
              </a:r>
              <a:r>
                <a:rPr lang="ru-RU" b="1" i="1" dirty="0" err="1" smtClean="0">
                  <a:solidFill>
                    <a:srgbClr val="C00000"/>
                  </a:solidFill>
                </a:rPr>
                <a:t>Системно-деятельностный</a:t>
              </a:r>
              <a:r>
                <a:rPr lang="ru-RU" b="1" i="1" dirty="0" smtClean="0">
                  <a:solidFill>
                    <a:srgbClr val="C00000"/>
                  </a:solidFill>
                </a:rPr>
                <a:t> подход – основа реализации ФГОС»</a:t>
              </a:r>
              <a:endParaRPr lang="ru-RU" dirty="0"/>
            </a:p>
          </p:txBody>
        </p:sp>
        <p:pic>
          <p:nvPicPr>
            <p:cNvPr id="6" name="Picture 20" descr="&amp;Kcy;&amp;Ocy;&amp;Pcy;&amp;Icy;&amp;Icy; &amp;Dcy;&amp;Ocy;&amp;Kcy;&amp;Ucy;&amp;Mcy;&amp;IEcy;&amp;Ncy;&amp;Tcy;&amp;Ocy;&amp;Vcy; / &amp;Mcy;&amp;Bcy;&amp;Ocy;&amp;Ucy; &quot;&amp;Bcy;&amp;ocy;&amp;lcy;&amp;softcy;&amp;shcy;&amp;iecy;&amp;yacy;&amp;mcy;&amp;acy;&amp;shcy;&amp;iecy;&amp;vcy;&amp;scy;&amp;kcy;&amp;acy;&amp;yacy; &amp;Scy;&amp;Ocy;&amp;SHcy;&quot; &amp;Acy;&amp;lcy;&amp;icy;&amp;kcy;&amp;ocy;&amp;vcy;&amp;scy;&amp;kcy;&amp;ocy;&amp;gcy;&amp;ocy; &amp;rcy;&amp;acy;&amp;jcy;&amp;ocy;&amp;ncy;&amp;acy; / &amp;Pcy;&amp;ocy;&amp;rcy;&amp;tcy;&amp;acy;&amp;lcy; &amp;ocy;&amp;bcy;&amp;rcy;&amp;acy;&amp;zcy;&amp;ocy;&amp;vcy;&amp;acy;&amp;ncy;&amp;icy;&amp;yacy; &amp;CHcy;&amp;Rcy;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428628" cy="512470"/>
            </a:xfrm>
            <a:prstGeom prst="rect">
              <a:avLst/>
            </a:prstGeom>
            <a:noFill/>
          </p:spPr>
        </p:pic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696496"/>
            <a:ext cx="8215338" cy="616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6"/>
          <p:cNvGrpSpPr/>
          <p:nvPr/>
        </p:nvGrpSpPr>
        <p:grpSpPr>
          <a:xfrm>
            <a:off x="0" y="0"/>
            <a:ext cx="9286908" cy="6992497"/>
            <a:chOff x="0" y="0"/>
            <a:chExt cx="9286908" cy="6992497"/>
          </a:xfrm>
        </p:grpSpPr>
        <p:pic>
          <p:nvPicPr>
            <p:cNvPr id="14338" name="Picture 2" descr="http://www.tvoyrebenok.ru/images/presentation/school/b/017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286908" cy="6992497"/>
            </a:xfrm>
            <a:prstGeom prst="rect">
              <a:avLst/>
            </a:prstGeom>
            <a:noFill/>
          </p:spPr>
        </p:pic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7500958" cy="57148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i="1" dirty="0" smtClean="0">
                  <a:solidFill>
                    <a:srgbClr val="C00000"/>
                  </a:solidFill>
                </a:rPr>
                <a:t>«</a:t>
              </a:r>
              <a:r>
                <a:rPr lang="ru-RU" b="1" i="1" dirty="0" err="1" smtClean="0">
                  <a:solidFill>
                    <a:srgbClr val="C00000"/>
                  </a:solidFill>
                </a:rPr>
                <a:t>Системно-деятельностный</a:t>
              </a:r>
              <a:r>
                <a:rPr lang="ru-RU" b="1" i="1" dirty="0" smtClean="0">
                  <a:solidFill>
                    <a:srgbClr val="C00000"/>
                  </a:solidFill>
                </a:rPr>
                <a:t> подход – основа реализации ФГОС»</a:t>
              </a:r>
              <a:endParaRPr lang="ru-RU" dirty="0"/>
            </a:p>
          </p:txBody>
        </p:sp>
        <p:pic>
          <p:nvPicPr>
            <p:cNvPr id="6" name="Picture 20" descr="&amp;Kcy;&amp;Ocy;&amp;Pcy;&amp;Icy;&amp;Icy; &amp;Dcy;&amp;Ocy;&amp;Kcy;&amp;Ucy;&amp;Mcy;&amp;IEcy;&amp;Ncy;&amp;Tcy;&amp;Ocy;&amp;Vcy; / &amp;Mcy;&amp;Bcy;&amp;Ocy;&amp;Ucy; &quot;&amp;Bcy;&amp;ocy;&amp;lcy;&amp;softcy;&amp;shcy;&amp;iecy;&amp;yacy;&amp;mcy;&amp;acy;&amp;shcy;&amp;iecy;&amp;vcy;&amp;scy;&amp;kcy;&amp;acy;&amp;yacy; &amp;Scy;&amp;Ocy;&amp;SHcy;&quot; &amp;Acy;&amp;lcy;&amp;icy;&amp;kcy;&amp;ocy;&amp;vcy;&amp;scy;&amp;kcy;&amp;ocy;&amp;gcy;&amp;ocy; &amp;rcy;&amp;acy;&amp;jcy;&amp;ocy;&amp;ncy;&amp;acy; / &amp;Pcy;&amp;ocy;&amp;rcy;&amp;tcy;&amp;acy;&amp;lcy; &amp;ocy;&amp;bcy;&amp;rcy;&amp;acy;&amp;zcy;&amp;ocy;&amp;vcy;&amp;acy;&amp;ncy;&amp;icy;&amp;yacy; &amp;CHcy;&amp;Rcy;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428628" cy="512470"/>
            </a:xfrm>
            <a:prstGeom prst="rect">
              <a:avLst/>
            </a:prstGeom>
            <a:noFill/>
          </p:spPr>
        </p:pic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714356"/>
            <a:ext cx="8191525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6"/>
          <p:cNvGrpSpPr/>
          <p:nvPr/>
        </p:nvGrpSpPr>
        <p:grpSpPr>
          <a:xfrm>
            <a:off x="0" y="0"/>
            <a:ext cx="9286908" cy="6992497"/>
            <a:chOff x="0" y="0"/>
            <a:chExt cx="9286908" cy="6992497"/>
          </a:xfrm>
        </p:grpSpPr>
        <p:pic>
          <p:nvPicPr>
            <p:cNvPr id="14338" name="Picture 2" descr="http://www.tvoyrebenok.ru/images/presentation/school/b/017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286908" cy="6992497"/>
            </a:xfrm>
            <a:prstGeom prst="rect">
              <a:avLst/>
            </a:prstGeom>
            <a:noFill/>
          </p:spPr>
        </p:pic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7500958" cy="57148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i="1" dirty="0" smtClean="0">
                  <a:solidFill>
                    <a:srgbClr val="C00000"/>
                  </a:solidFill>
                </a:rPr>
                <a:t>«</a:t>
              </a:r>
              <a:r>
                <a:rPr lang="ru-RU" b="1" i="1" dirty="0" err="1" smtClean="0">
                  <a:solidFill>
                    <a:srgbClr val="C00000"/>
                  </a:solidFill>
                </a:rPr>
                <a:t>Системно-деятельностный</a:t>
              </a:r>
              <a:r>
                <a:rPr lang="ru-RU" b="1" i="1" dirty="0" smtClean="0">
                  <a:solidFill>
                    <a:srgbClr val="C00000"/>
                  </a:solidFill>
                </a:rPr>
                <a:t> подход – основа реализации ФГОС»</a:t>
              </a:r>
              <a:endParaRPr lang="ru-RU" dirty="0"/>
            </a:p>
          </p:txBody>
        </p:sp>
        <p:pic>
          <p:nvPicPr>
            <p:cNvPr id="6" name="Picture 20" descr="&amp;Kcy;&amp;Ocy;&amp;Pcy;&amp;Icy;&amp;Icy; &amp;Dcy;&amp;Ocy;&amp;Kcy;&amp;Ucy;&amp;Mcy;&amp;IEcy;&amp;Ncy;&amp;Tcy;&amp;Ocy;&amp;Vcy; / &amp;Mcy;&amp;Bcy;&amp;Ocy;&amp;Ucy; &quot;&amp;Bcy;&amp;ocy;&amp;lcy;&amp;softcy;&amp;shcy;&amp;iecy;&amp;yacy;&amp;mcy;&amp;acy;&amp;shcy;&amp;iecy;&amp;vcy;&amp;scy;&amp;kcy;&amp;acy;&amp;yacy; &amp;Scy;&amp;Ocy;&amp;SHcy;&quot; &amp;Acy;&amp;lcy;&amp;icy;&amp;kcy;&amp;ocy;&amp;vcy;&amp;scy;&amp;kcy;&amp;ocy;&amp;gcy;&amp;ocy; &amp;rcy;&amp;acy;&amp;jcy;&amp;ocy;&amp;ncy;&amp;acy; / &amp;Pcy;&amp;ocy;&amp;rcy;&amp;tcy;&amp;acy;&amp;lcy; &amp;ocy;&amp;bcy;&amp;rcy;&amp;acy;&amp;zcy;&amp;ocy;&amp;vcy;&amp;acy;&amp;ncy;&amp;icy;&amp;yacy; &amp;CHcy;&amp;Rcy;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428628" cy="512470"/>
            </a:xfrm>
            <a:prstGeom prst="rect">
              <a:avLst/>
            </a:prstGeom>
            <a:noFill/>
          </p:spPr>
        </p:pic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642918"/>
            <a:ext cx="8001024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6"/>
          <p:cNvGrpSpPr/>
          <p:nvPr/>
        </p:nvGrpSpPr>
        <p:grpSpPr>
          <a:xfrm>
            <a:off x="0" y="0"/>
            <a:ext cx="9286908" cy="6992497"/>
            <a:chOff x="0" y="0"/>
            <a:chExt cx="9286908" cy="6992497"/>
          </a:xfrm>
        </p:grpSpPr>
        <p:pic>
          <p:nvPicPr>
            <p:cNvPr id="14338" name="Picture 2" descr="http://www.tvoyrebenok.ru/images/presentation/school/b/017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286908" cy="6992497"/>
            </a:xfrm>
            <a:prstGeom prst="rect">
              <a:avLst/>
            </a:prstGeom>
            <a:noFill/>
          </p:spPr>
        </p:pic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7500958" cy="57148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i="1" dirty="0" smtClean="0">
                  <a:solidFill>
                    <a:srgbClr val="C00000"/>
                  </a:solidFill>
                </a:rPr>
                <a:t>«</a:t>
              </a:r>
              <a:r>
                <a:rPr lang="ru-RU" b="1" i="1" dirty="0" err="1" smtClean="0">
                  <a:solidFill>
                    <a:srgbClr val="C00000"/>
                  </a:solidFill>
                </a:rPr>
                <a:t>Системно-деятельностный</a:t>
              </a:r>
              <a:r>
                <a:rPr lang="ru-RU" b="1" i="1" dirty="0" smtClean="0">
                  <a:solidFill>
                    <a:srgbClr val="C00000"/>
                  </a:solidFill>
                </a:rPr>
                <a:t> подход – основа реализации ФГОС»</a:t>
              </a:r>
              <a:endParaRPr lang="ru-RU" dirty="0"/>
            </a:p>
          </p:txBody>
        </p:sp>
        <p:pic>
          <p:nvPicPr>
            <p:cNvPr id="6" name="Picture 20" descr="&amp;Kcy;&amp;Ocy;&amp;Pcy;&amp;Icy;&amp;Icy; &amp;Dcy;&amp;Ocy;&amp;Kcy;&amp;Ucy;&amp;Mcy;&amp;IEcy;&amp;Ncy;&amp;Tcy;&amp;Ocy;&amp;Vcy; / &amp;Mcy;&amp;Bcy;&amp;Ocy;&amp;Ucy; &quot;&amp;Bcy;&amp;ocy;&amp;lcy;&amp;softcy;&amp;shcy;&amp;iecy;&amp;yacy;&amp;mcy;&amp;acy;&amp;shcy;&amp;iecy;&amp;vcy;&amp;scy;&amp;kcy;&amp;acy;&amp;yacy; &amp;Scy;&amp;Ocy;&amp;SHcy;&quot; &amp;Acy;&amp;lcy;&amp;icy;&amp;kcy;&amp;ocy;&amp;vcy;&amp;scy;&amp;kcy;&amp;ocy;&amp;gcy;&amp;ocy; &amp;rcy;&amp;acy;&amp;jcy;&amp;ocy;&amp;ncy;&amp;acy; / &amp;Pcy;&amp;ocy;&amp;rcy;&amp;tcy;&amp;acy;&amp;lcy; &amp;ocy;&amp;bcy;&amp;rcy;&amp;acy;&amp;zcy;&amp;ocy;&amp;vcy;&amp;acy;&amp;ncy;&amp;icy;&amp;yacy; &amp;CHcy;&amp;Rcy;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428628" cy="512470"/>
            </a:xfrm>
            <a:prstGeom prst="rect">
              <a:avLst/>
            </a:prstGeom>
            <a:noFill/>
          </p:spPr>
        </p:pic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3" y="714356"/>
            <a:ext cx="8191525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6"/>
          <p:cNvGrpSpPr/>
          <p:nvPr/>
        </p:nvGrpSpPr>
        <p:grpSpPr>
          <a:xfrm>
            <a:off x="0" y="0"/>
            <a:ext cx="9286908" cy="6992497"/>
            <a:chOff x="0" y="0"/>
            <a:chExt cx="9286908" cy="6992497"/>
          </a:xfrm>
        </p:grpSpPr>
        <p:pic>
          <p:nvPicPr>
            <p:cNvPr id="14338" name="Picture 2" descr="http://www.tvoyrebenok.ru/images/presentation/school/b/017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286908" cy="6992497"/>
            </a:xfrm>
            <a:prstGeom prst="rect">
              <a:avLst/>
            </a:prstGeom>
            <a:noFill/>
          </p:spPr>
        </p:pic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7500958" cy="57148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i="1" dirty="0" smtClean="0">
                  <a:solidFill>
                    <a:srgbClr val="C00000"/>
                  </a:solidFill>
                </a:rPr>
                <a:t>«</a:t>
              </a:r>
              <a:r>
                <a:rPr lang="ru-RU" b="1" i="1" dirty="0" err="1" smtClean="0">
                  <a:solidFill>
                    <a:srgbClr val="C00000"/>
                  </a:solidFill>
                </a:rPr>
                <a:t>Системно-деятельностный</a:t>
              </a:r>
              <a:r>
                <a:rPr lang="ru-RU" b="1" i="1" dirty="0" smtClean="0">
                  <a:solidFill>
                    <a:srgbClr val="C00000"/>
                  </a:solidFill>
                </a:rPr>
                <a:t> подход – основа реализации ФГОС»</a:t>
              </a:r>
              <a:endParaRPr lang="ru-RU" dirty="0"/>
            </a:p>
          </p:txBody>
        </p:sp>
        <p:pic>
          <p:nvPicPr>
            <p:cNvPr id="6" name="Picture 20" descr="&amp;Kcy;&amp;Ocy;&amp;Pcy;&amp;Icy;&amp;Icy; &amp;Dcy;&amp;Ocy;&amp;Kcy;&amp;Ucy;&amp;Mcy;&amp;IEcy;&amp;Ncy;&amp;Tcy;&amp;Ocy;&amp;Vcy; / &amp;Mcy;&amp;Bcy;&amp;Ocy;&amp;Ucy; &quot;&amp;Bcy;&amp;ocy;&amp;lcy;&amp;softcy;&amp;shcy;&amp;iecy;&amp;yacy;&amp;mcy;&amp;acy;&amp;shcy;&amp;iecy;&amp;vcy;&amp;scy;&amp;kcy;&amp;acy;&amp;yacy; &amp;Scy;&amp;Ocy;&amp;SHcy;&quot; &amp;Acy;&amp;lcy;&amp;icy;&amp;kcy;&amp;ocy;&amp;vcy;&amp;scy;&amp;kcy;&amp;ocy;&amp;gcy;&amp;ocy; &amp;rcy;&amp;acy;&amp;jcy;&amp;ocy;&amp;ncy;&amp;acy; / &amp;Pcy;&amp;ocy;&amp;rcy;&amp;tcy;&amp;acy;&amp;lcy; &amp;ocy;&amp;bcy;&amp;rcy;&amp;acy;&amp;zcy;&amp;ocy;&amp;vcy;&amp;acy;&amp;ncy;&amp;icy;&amp;yacy; &amp;CHcy;&amp;Rcy;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428628" cy="512470"/>
            </a:xfrm>
            <a:prstGeom prst="rect">
              <a:avLst/>
            </a:prstGeom>
            <a:noFill/>
          </p:spPr>
        </p:pic>
      </p:grp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85720" y="785794"/>
            <a:ext cx="7286676" cy="4893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Цели семинара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мотивация участников семинара на необходимость методического сопровождения и практического использования 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системно-деятельностного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подхода в связи с переходом на ФГОС основного общего образования в образовательных организациях;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представление опыта работы МКОУ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Речкаловской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СОШ по реализации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системно-деятельностного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подхода;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обогащение опыта участников семинара по данной теме за счет полученной информации, наблюдения и анализа педагогических форм, обмена опытом с коллегами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6"/>
          <p:cNvGrpSpPr/>
          <p:nvPr/>
        </p:nvGrpSpPr>
        <p:grpSpPr>
          <a:xfrm>
            <a:off x="0" y="0"/>
            <a:ext cx="9286908" cy="6992497"/>
            <a:chOff x="0" y="0"/>
            <a:chExt cx="9286908" cy="6992497"/>
          </a:xfrm>
        </p:grpSpPr>
        <p:pic>
          <p:nvPicPr>
            <p:cNvPr id="14338" name="Picture 2" descr="http://www.tvoyrebenok.ru/images/presentation/school/b/017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286908" cy="6992497"/>
            </a:xfrm>
            <a:prstGeom prst="rect">
              <a:avLst/>
            </a:prstGeom>
            <a:noFill/>
          </p:spPr>
        </p:pic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7500958" cy="57148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i="1" dirty="0" smtClean="0">
                  <a:solidFill>
                    <a:srgbClr val="C00000"/>
                  </a:solidFill>
                </a:rPr>
                <a:t>«</a:t>
              </a:r>
              <a:r>
                <a:rPr lang="ru-RU" b="1" i="1" dirty="0" err="1" smtClean="0">
                  <a:solidFill>
                    <a:srgbClr val="C00000"/>
                  </a:solidFill>
                </a:rPr>
                <a:t>Системно-деятельностный</a:t>
              </a:r>
              <a:r>
                <a:rPr lang="ru-RU" b="1" i="1" dirty="0" smtClean="0">
                  <a:solidFill>
                    <a:srgbClr val="C00000"/>
                  </a:solidFill>
                </a:rPr>
                <a:t> подход – основа реализации ФГОС»</a:t>
              </a:r>
              <a:endParaRPr lang="ru-RU" dirty="0"/>
            </a:p>
          </p:txBody>
        </p:sp>
        <p:pic>
          <p:nvPicPr>
            <p:cNvPr id="6" name="Picture 20" descr="&amp;Kcy;&amp;Ocy;&amp;Pcy;&amp;Icy;&amp;Icy; &amp;Dcy;&amp;Ocy;&amp;Kcy;&amp;Ucy;&amp;Mcy;&amp;IEcy;&amp;Ncy;&amp;Tcy;&amp;Ocy;&amp;Vcy; / &amp;Mcy;&amp;Bcy;&amp;Ocy;&amp;Ucy; &quot;&amp;Bcy;&amp;ocy;&amp;lcy;&amp;softcy;&amp;shcy;&amp;iecy;&amp;yacy;&amp;mcy;&amp;acy;&amp;shcy;&amp;iecy;&amp;vcy;&amp;scy;&amp;kcy;&amp;acy;&amp;yacy; &amp;Scy;&amp;Ocy;&amp;SHcy;&quot; &amp;Acy;&amp;lcy;&amp;icy;&amp;kcy;&amp;ocy;&amp;vcy;&amp;scy;&amp;kcy;&amp;ocy;&amp;gcy;&amp;ocy; &amp;rcy;&amp;acy;&amp;jcy;&amp;ocy;&amp;ncy;&amp;acy; / &amp;Pcy;&amp;ocy;&amp;rcy;&amp;tcy;&amp;acy;&amp;lcy; &amp;ocy;&amp;bcy;&amp;rcy;&amp;acy;&amp;zcy;&amp;ocy;&amp;vcy;&amp;acy;&amp;ncy;&amp;icy;&amp;yacy; &amp;CHcy;&amp;Rcy;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428628" cy="512470"/>
            </a:xfrm>
            <a:prstGeom prst="rect">
              <a:avLst/>
            </a:prstGeom>
            <a:noFill/>
          </p:spPr>
        </p:pic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642918"/>
            <a:ext cx="8072494" cy="605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6"/>
          <p:cNvGrpSpPr/>
          <p:nvPr/>
        </p:nvGrpSpPr>
        <p:grpSpPr>
          <a:xfrm>
            <a:off x="0" y="0"/>
            <a:ext cx="9286908" cy="6992497"/>
            <a:chOff x="0" y="0"/>
            <a:chExt cx="9286908" cy="6992497"/>
          </a:xfrm>
        </p:grpSpPr>
        <p:pic>
          <p:nvPicPr>
            <p:cNvPr id="14338" name="Picture 2" descr="http://www.tvoyrebenok.ru/images/presentation/school/b/017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286908" cy="6992497"/>
            </a:xfrm>
            <a:prstGeom prst="rect">
              <a:avLst/>
            </a:prstGeom>
            <a:noFill/>
          </p:spPr>
        </p:pic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7500958" cy="57148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i="1" dirty="0" smtClean="0">
                  <a:solidFill>
                    <a:srgbClr val="C00000"/>
                  </a:solidFill>
                </a:rPr>
                <a:t>«</a:t>
              </a:r>
              <a:r>
                <a:rPr lang="ru-RU" b="1" i="1" dirty="0" err="1" smtClean="0">
                  <a:solidFill>
                    <a:srgbClr val="C00000"/>
                  </a:solidFill>
                </a:rPr>
                <a:t>Системно-деятельностный</a:t>
              </a:r>
              <a:r>
                <a:rPr lang="ru-RU" b="1" i="1" dirty="0" smtClean="0">
                  <a:solidFill>
                    <a:srgbClr val="C00000"/>
                  </a:solidFill>
                </a:rPr>
                <a:t> подход – основа реализации ФГОС»</a:t>
              </a:r>
              <a:endParaRPr lang="ru-RU" dirty="0"/>
            </a:p>
          </p:txBody>
        </p:sp>
        <p:pic>
          <p:nvPicPr>
            <p:cNvPr id="6" name="Picture 20" descr="&amp;Kcy;&amp;Ocy;&amp;Pcy;&amp;Icy;&amp;Icy; &amp;Dcy;&amp;Ocy;&amp;Kcy;&amp;Ucy;&amp;Mcy;&amp;IEcy;&amp;Ncy;&amp;Tcy;&amp;Ocy;&amp;Vcy; / &amp;Mcy;&amp;Bcy;&amp;Ocy;&amp;Ucy; &quot;&amp;Bcy;&amp;ocy;&amp;lcy;&amp;softcy;&amp;shcy;&amp;iecy;&amp;yacy;&amp;mcy;&amp;acy;&amp;shcy;&amp;iecy;&amp;vcy;&amp;scy;&amp;kcy;&amp;acy;&amp;yacy; &amp;Scy;&amp;Ocy;&amp;SHcy;&quot; &amp;Acy;&amp;lcy;&amp;icy;&amp;kcy;&amp;ocy;&amp;vcy;&amp;scy;&amp;kcy;&amp;ocy;&amp;gcy;&amp;ocy; &amp;rcy;&amp;acy;&amp;jcy;&amp;ocy;&amp;ncy;&amp;acy; / &amp;Pcy;&amp;ocy;&amp;rcy;&amp;tcy;&amp;acy;&amp;lcy; &amp;ocy;&amp;bcy;&amp;rcy;&amp;acy;&amp;zcy;&amp;ocy;&amp;vcy;&amp;acy;&amp;ncy;&amp;icy;&amp;yacy; &amp;CHcy;&amp;Rcy;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428628" cy="512470"/>
            </a:xfrm>
            <a:prstGeom prst="rect">
              <a:avLst/>
            </a:prstGeom>
            <a:noFill/>
          </p:spPr>
        </p:pic>
      </p:grp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714356"/>
            <a:ext cx="8143932" cy="6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6"/>
          <p:cNvGrpSpPr/>
          <p:nvPr/>
        </p:nvGrpSpPr>
        <p:grpSpPr>
          <a:xfrm>
            <a:off x="0" y="0"/>
            <a:ext cx="9286908" cy="6992497"/>
            <a:chOff x="0" y="0"/>
            <a:chExt cx="9286908" cy="6992497"/>
          </a:xfrm>
        </p:grpSpPr>
        <p:pic>
          <p:nvPicPr>
            <p:cNvPr id="14338" name="Picture 2" descr="http://www.tvoyrebenok.ru/images/presentation/school/b/017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286908" cy="6992497"/>
            </a:xfrm>
            <a:prstGeom prst="rect">
              <a:avLst/>
            </a:prstGeom>
            <a:noFill/>
          </p:spPr>
        </p:pic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7500958" cy="57148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i="1" dirty="0" smtClean="0">
                  <a:solidFill>
                    <a:srgbClr val="C00000"/>
                  </a:solidFill>
                </a:rPr>
                <a:t>«</a:t>
              </a:r>
              <a:r>
                <a:rPr lang="ru-RU" b="1" i="1" dirty="0" err="1" smtClean="0">
                  <a:solidFill>
                    <a:srgbClr val="C00000"/>
                  </a:solidFill>
                </a:rPr>
                <a:t>Системно-деятельностный</a:t>
              </a:r>
              <a:r>
                <a:rPr lang="ru-RU" b="1" i="1" dirty="0" smtClean="0">
                  <a:solidFill>
                    <a:srgbClr val="C00000"/>
                  </a:solidFill>
                </a:rPr>
                <a:t> подход – основа реализации ФГОС»</a:t>
              </a:r>
              <a:endParaRPr lang="ru-RU" dirty="0"/>
            </a:p>
          </p:txBody>
        </p:sp>
        <p:pic>
          <p:nvPicPr>
            <p:cNvPr id="6" name="Picture 20" descr="&amp;Kcy;&amp;Ocy;&amp;Pcy;&amp;Icy;&amp;Icy; &amp;Dcy;&amp;Ocy;&amp;Kcy;&amp;Ucy;&amp;Mcy;&amp;IEcy;&amp;Ncy;&amp;Tcy;&amp;Ocy;&amp;Vcy; / &amp;Mcy;&amp;Bcy;&amp;Ocy;&amp;Ucy; &quot;&amp;Bcy;&amp;ocy;&amp;lcy;&amp;softcy;&amp;shcy;&amp;iecy;&amp;yacy;&amp;mcy;&amp;acy;&amp;shcy;&amp;iecy;&amp;vcy;&amp;scy;&amp;kcy;&amp;acy;&amp;yacy; &amp;Scy;&amp;Ocy;&amp;SHcy;&quot; &amp;Acy;&amp;lcy;&amp;icy;&amp;kcy;&amp;ocy;&amp;vcy;&amp;scy;&amp;kcy;&amp;ocy;&amp;gcy;&amp;ocy; &amp;rcy;&amp;acy;&amp;jcy;&amp;ocy;&amp;ncy;&amp;acy; / &amp;Pcy;&amp;ocy;&amp;rcy;&amp;tcy;&amp;acy;&amp;lcy; &amp;ocy;&amp;bcy;&amp;rcy;&amp;acy;&amp;zcy;&amp;ocy;&amp;vcy;&amp;acy;&amp;ncy;&amp;icy;&amp;yacy; &amp;CHcy;&amp;Rcy;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428628" cy="512470"/>
            </a:xfrm>
            <a:prstGeom prst="rect">
              <a:avLst/>
            </a:prstGeom>
            <a:noFill/>
          </p:spPr>
        </p:pic>
      </p:grp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642918"/>
            <a:ext cx="8286776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6"/>
          <p:cNvGrpSpPr/>
          <p:nvPr/>
        </p:nvGrpSpPr>
        <p:grpSpPr>
          <a:xfrm>
            <a:off x="0" y="0"/>
            <a:ext cx="9286908" cy="6992497"/>
            <a:chOff x="0" y="0"/>
            <a:chExt cx="9286908" cy="6992497"/>
          </a:xfrm>
        </p:grpSpPr>
        <p:pic>
          <p:nvPicPr>
            <p:cNvPr id="14338" name="Picture 2" descr="http://www.tvoyrebenok.ru/images/presentation/school/b/017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286908" cy="6992497"/>
            </a:xfrm>
            <a:prstGeom prst="rect">
              <a:avLst/>
            </a:prstGeom>
            <a:noFill/>
          </p:spPr>
        </p:pic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7500958" cy="57148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i="1" dirty="0" smtClean="0">
                  <a:solidFill>
                    <a:srgbClr val="C00000"/>
                  </a:solidFill>
                </a:rPr>
                <a:t>«</a:t>
              </a:r>
              <a:r>
                <a:rPr lang="ru-RU" b="1" i="1" dirty="0" err="1" smtClean="0">
                  <a:solidFill>
                    <a:srgbClr val="C00000"/>
                  </a:solidFill>
                </a:rPr>
                <a:t>Системно-деятельностный</a:t>
              </a:r>
              <a:r>
                <a:rPr lang="ru-RU" b="1" i="1" dirty="0" smtClean="0">
                  <a:solidFill>
                    <a:srgbClr val="C00000"/>
                  </a:solidFill>
                </a:rPr>
                <a:t> подход – основа реализации ФГОС»</a:t>
              </a:r>
              <a:endParaRPr lang="ru-RU" dirty="0"/>
            </a:p>
          </p:txBody>
        </p:sp>
        <p:pic>
          <p:nvPicPr>
            <p:cNvPr id="6" name="Picture 20" descr="&amp;Kcy;&amp;Ocy;&amp;Pcy;&amp;Icy;&amp;Icy; &amp;Dcy;&amp;Ocy;&amp;Kcy;&amp;Ucy;&amp;Mcy;&amp;IEcy;&amp;Ncy;&amp;Tcy;&amp;Ocy;&amp;Vcy; / &amp;Mcy;&amp;Bcy;&amp;Ocy;&amp;Ucy; &quot;&amp;Bcy;&amp;ocy;&amp;lcy;&amp;softcy;&amp;shcy;&amp;iecy;&amp;yacy;&amp;mcy;&amp;acy;&amp;shcy;&amp;iecy;&amp;vcy;&amp;scy;&amp;kcy;&amp;acy;&amp;yacy; &amp;Scy;&amp;Ocy;&amp;SHcy;&quot; &amp;Acy;&amp;lcy;&amp;icy;&amp;kcy;&amp;ocy;&amp;vcy;&amp;scy;&amp;kcy;&amp;ocy;&amp;gcy;&amp;ocy; &amp;rcy;&amp;acy;&amp;jcy;&amp;ocy;&amp;ncy;&amp;acy; / &amp;Pcy;&amp;ocy;&amp;rcy;&amp;tcy;&amp;acy;&amp;lcy; &amp;ocy;&amp;bcy;&amp;rcy;&amp;acy;&amp;zcy;&amp;ocy;&amp;vcy;&amp;acy;&amp;ncy;&amp;icy;&amp;yacy; &amp;CHcy;&amp;Rcy;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428628" cy="512470"/>
            </a:xfrm>
            <a:prstGeom prst="rect">
              <a:avLst/>
            </a:prstGeom>
            <a:noFill/>
          </p:spPr>
        </p:pic>
      </p:grp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750051"/>
            <a:ext cx="8143932" cy="6107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6"/>
          <p:cNvGrpSpPr/>
          <p:nvPr/>
        </p:nvGrpSpPr>
        <p:grpSpPr>
          <a:xfrm>
            <a:off x="0" y="0"/>
            <a:ext cx="9286908" cy="6992497"/>
            <a:chOff x="0" y="0"/>
            <a:chExt cx="9286908" cy="6992497"/>
          </a:xfrm>
        </p:grpSpPr>
        <p:pic>
          <p:nvPicPr>
            <p:cNvPr id="14338" name="Picture 2" descr="http://www.tvoyrebenok.ru/images/presentation/school/b/017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286908" cy="6992497"/>
            </a:xfrm>
            <a:prstGeom prst="rect">
              <a:avLst/>
            </a:prstGeom>
            <a:noFill/>
          </p:spPr>
        </p:pic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7500958" cy="57148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i="1" dirty="0" smtClean="0">
                  <a:solidFill>
                    <a:srgbClr val="C00000"/>
                  </a:solidFill>
                </a:rPr>
                <a:t>«</a:t>
              </a:r>
              <a:r>
                <a:rPr lang="ru-RU" b="1" i="1" dirty="0" err="1" smtClean="0">
                  <a:solidFill>
                    <a:srgbClr val="C00000"/>
                  </a:solidFill>
                </a:rPr>
                <a:t>Системно-деятельностный</a:t>
              </a:r>
              <a:r>
                <a:rPr lang="ru-RU" b="1" i="1" dirty="0" smtClean="0">
                  <a:solidFill>
                    <a:srgbClr val="C00000"/>
                  </a:solidFill>
                </a:rPr>
                <a:t> подход – основа реализации ФГОС»</a:t>
              </a:r>
              <a:endParaRPr lang="ru-RU" dirty="0"/>
            </a:p>
          </p:txBody>
        </p:sp>
        <p:pic>
          <p:nvPicPr>
            <p:cNvPr id="6" name="Picture 20" descr="&amp;Kcy;&amp;Ocy;&amp;Pcy;&amp;Icy;&amp;Icy; &amp;Dcy;&amp;Ocy;&amp;Kcy;&amp;Ucy;&amp;Mcy;&amp;IEcy;&amp;Ncy;&amp;Tcy;&amp;Ocy;&amp;Vcy; / &amp;Mcy;&amp;Bcy;&amp;Ocy;&amp;Ucy; &quot;&amp;Bcy;&amp;ocy;&amp;lcy;&amp;softcy;&amp;shcy;&amp;iecy;&amp;yacy;&amp;mcy;&amp;acy;&amp;shcy;&amp;iecy;&amp;vcy;&amp;scy;&amp;kcy;&amp;acy;&amp;yacy; &amp;Scy;&amp;Ocy;&amp;SHcy;&quot; &amp;Acy;&amp;lcy;&amp;icy;&amp;kcy;&amp;ocy;&amp;vcy;&amp;scy;&amp;kcy;&amp;ocy;&amp;gcy;&amp;ocy; &amp;rcy;&amp;acy;&amp;jcy;&amp;ocy;&amp;ncy;&amp;acy; / &amp;Pcy;&amp;ocy;&amp;rcy;&amp;tcy;&amp;acy;&amp;lcy; &amp;ocy;&amp;bcy;&amp;rcy;&amp;acy;&amp;zcy;&amp;ocy;&amp;vcy;&amp;acy;&amp;ncy;&amp;icy;&amp;yacy; &amp;CHcy;&amp;Rcy;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428628" cy="512470"/>
            </a:xfrm>
            <a:prstGeom prst="rect">
              <a:avLst/>
            </a:prstGeom>
            <a:noFill/>
          </p:spPr>
        </p:pic>
      </p:grp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1" y="642918"/>
            <a:ext cx="7810555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6"/>
          <p:cNvGrpSpPr/>
          <p:nvPr/>
        </p:nvGrpSpPr>
        <p:grpSpPr>
          <a:xfrm>
            <a:off x="0" y="0"/>
            <a:ext cx="9286908" cy="6992497"/>
            <a:chOff x="0" y="0"/>
            <a:chExt cx="9286908" cy="6992497"/>
          </a:xfrm>
        </p:grpSpPr>
        <p:pic>
          <p:nvPicPr>
            <p:cNvPr id="14338" name="Picture 2" descr="http://www.tvoyrebenok.ru/images/presentation/school/b/017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286908" cy="6992497"/>
            </a:xfrm>
            <a:prstGeom prst="rect">
              <a:avLst/>
            </a:prstGeom>
            <a:noFill/>
          </p:spPr>
        </p:pic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7500958" cy="57148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i="1" dirty="0" smtClean="0">
                  <a:solidFill>
                    <a:srgbClr val="C00000"/>
                  </a:solidFill>
                </a:rPr>
                <a:t>«</a:t>
              </a:r>
              <a:r>
                <a:rPr lang="ru-RU" b="1" i="1" dirty="0" err="1" smtClean="0">
                  <a:solidFill>
                    <a:srgbClr val="C00000"/>
                  </a:solidFill>
                </a:rPr>
                <a:t>Системно-деятельностный</a:t>
              </a:r>
              <a:r>
                <a:rPr lang="ru-RU" b="1" i="1" dirty="0" smtClean="0">
                  <a:solidFill>
                    <a:srgbClr val="C00000"/>
                  </a:solidFill>
                </a:rPr>
                <a:t> подход – основа реализации ФГОС»</a:t>
              </a:r>
              <a:endParaRPr lang="ru-RU" dirty="0"/>
            </a:p>
          </p:txBody>
        </p:sp>
        <p:pic>
          <p:nvPicPr>
            <p:cNvPr id="6" name="Picture 20" descr="&amp;Kcy;&amp;Ocy;&amp;Pcy;&amp;Icy;&amp;Icy; &amp;Dcy;&amp;Ocy;&amp;Kcy;&amp;Ucy;&amp;Mcy;&amp;IEcy;&amp;Ncy;&amp;Tcy;&amp;Ocy;&amp;Vcy; / &amp;Mcy;&amp;Bcy;&amp;Ocy;&amp;Ucy; &quot;&amp;Bcy;&amp;ocy;&amp;lcy;&amp;softcy;&amp;shcy;&amp;iecy;&amp;yacy;&amp;mcy;&amp;acy;&amp;shcy;&amp;iecy;&amp;vcy;&amp;scy;&amp;kcy;&amp;acy;&amp;yacy; &amp;Scy;&amp;Ocy;&amp;SHcy;&quot; &amp;Acy;&amp;lcy;&amp;icy;&amp;kcy;&amp;ocy;&amp;vcy;&amp;scy;&amp;kcy;&amp;ocy;&amp;gcy;&amp;ocy; &amp;rcy;&amp;acy;&amp;jcy;&amp;ocy;&amp;ncy;&amp;acy; / &amp;Pcy;&amp;ocy;&amp;rcy;&amp;tcy;&amp;acy;&amp;lcy; &amp;ocy;&amp;bcy;&amp;rcy;&amp;acy;&amp;zcy;&amp;ocy;&amp;vcy;&amp;acy;&amp;ncy;&amp;icy;&amp;yacy; &amp;CHcy;&amp;Rcy;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428628" cy="512470"/>
            </a:xfrm>
            <a:prstGeom prst="rect">
              <a:avLst/>
            </a:prstGeom>
            <a:noFill/>
          </p:spPr>
        </p:pic>
      </p:grp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642918"/>
            <a:ext cx="8501090" cy="637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6"/>
          <p:cNvGrpSpPr/>
          <p:nvPr/>
        </p:nvGrpSpPr>
        <p:grpSpPr>
          <a:xfrm>
            <a:off x="0" y="0"/>
            <a:ext cx="9286908" cy="6992497"/>
            <a:chOff x="0" y="0"/>
            <a:chExt cx="9286908" cy="6992497"/>
          </a:xfrm>
        </p:grpSpPr>
        <p:pic>
          <p:nvPicPr>
            <p:cNvPr id="14338" name="Picture 2" descr="http://www.tvoyrebenok.ru/images/presentation/school/b/017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286908" cy="6992497"/>
            </a:xfrm>
            <a:prstGeom prst="rect">
              <a:avLst/>
            </a:prstGeom>
            <a:noFill/>
          </p:spPr>
        </p:pic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7500958" cy="57148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i="1" dirty="0" smtClean="0">
                  <a:solidFill>
                    <a:srgbClr val="C00000"/>
                  </a:solidFill>
                </a:rPr>
                <a:t>«</a:t>
              </a:r>
              <a:r>
                <a:rPr lang="ru-RU" b="1" i="1" dirty="0" err="1" smtClean="0">
                  <a:solidFill>
                    <a:srgbClr val="C00000"/>
                  </a:solidFill>
                </a:rPr>
                <a:t>Системно-деятельностный</a:t>
              </a:r>
              <a:r>
                <a:rPr lang="ru-RU" b="1" i="1" dirty="0" smtClean="0">
                  <a:solidFill>
                    <a:srgbClr val="C00000"/>
                  </a:solidFill>
                </a:rPr>
                <a:t> подход – основа реализации ФГОС»</a:t>
              </a:r>
              <a:endParaRPr lang="ru-RU" dirty="0"/>
            </a:p>
          </p:txBody>
        </p:sp>
        <p:pic>
          <p:nvPicPr>
            <p:cNvPr id="6" name="Picture 20" descr="&amp;Kcy;&amp;Ocy;&amp;Pcy;&amp;Icy;&amp;Icy; &amp;Dcy;&amp;Ocy;&amp;Kcy;&amp;Ucy;&amp;Mcy;&amp;IEcy;&amp;Ncy;&amp;Tcy;&amp;Ocy;&amp;Vcy; / &amp;Mcy;&amp;Bcy;&amp;Ocy;&amp;Ucy; &quot;&amp;Bcy;&amp;ocy;&amp;lcy;&amp;softcy;&amp;shcy;&amp;iecy;&amp;yacy;&amp;mcy;&amp;acy;&amp;shcy;&amp;iecy;&amp;vcy;&amp;scy;&amp;kcy;&amp;acy;&amp;yacy; &amp;Scy;&amp;Ocy;&amp;SHcy;&quot; &amp;Acy;&amp;lcy;&amp;icy;&amp;kcy;&amp;ocy;&amp;vcy;&amp;scy;&amp;kcy;&amp;ocy;&amp;gcy;&amp;ocy; &amp;rcy;&amp;acy;&amp;jcy;&amp;ocy;&amp;ncy;&amp;acy; / &amp;Pcy;&amp;ocy;&amp;rcy;&amp;tcy;&amp;acy;&amp;lcy; &amp;ocy;&amp;bcy;&amp;rcy;&amp;acy;&amp;zcy;&amp;ocy;&amp;vcy;&amp;acy;&amp;ncy;&amp;icy;&amp;yacy; &amp;CHcy;&amp;Rcy;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428628" cy="512470"/>
            </a:xfrm>
            <a:prstGeom prst="rect">
              <a:avLst/>
            </a:prstGeom>
            <a:noFill/>
          </p:spPr>
        </p:pic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750051"/>
            <a:ext cx="8143932" cy="6107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6"/>
          <p:cNvGrpSpPr/>
          <p:nvPr/>
        </p:nvGrpSpPr>
        <p:grpSpPr>
          <a:xfrm>
            <a:off x="0" y="0"/>
            <a:ext cx="9286908" cy="6992497"/>
            <a:chOff x="0" y="0"/>
            <a:chExt cx="9286908" cy="6992497"/>
          </a:xfrm>
        </p:grpSpPr>
        <p:pic>
          <p:nvPicPr>
            <p:cNvPr id="14338" name="Picture 2" descr="http://www.tvoyrebenok.ru/images/presentation/school/b/017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286908" cy="6992497"/>
            </a:xfrm>
            <a:prstGeom prst="rect">
              <a:avLst/>
            </a:prstGeom>
            <a:noFill/>
          </p:spPr>
        </p:pic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7500958" cy="57148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i="1" dirty="0" smtClean="0">
                  <a:solidFill>
                    <a:srgbClr val="C00000"/>
                  </a:solidFill>
                </a:rPr>
                <a:t>«</a:t>
              </a:r>
              <a:r>
                <a:rPr lang="ru-RU" b="1" i="1" dirty="0" err="1" smtClean="0">
                  <a:solidFill>
                    <a:srgbClr val="C00000"/>
                  </a:solidFill>
                </a:rPr>
                <a:t>Системно-деятельностный</a:t>
              </a:r>
              <a:r>
                <a:rPr lang="ru-RU" b="1" i="1" dirty="0" smtClean="0">
                  <a:solidFill>
                    <a:srgbClr val="C00000"/>
                  </a:solidFill>
                </a:rPr>
                <a:t> подход – основа реализации ФГОС»</a:t>
              </a:r>
              <a:endParaRPr lang="ru-RU" dirty="0"/>
            </a:p>
          </p:txBody>
        </p:sp>
        <p:pic>
          <p:nvPicPr>
            <p:cNvPr id="6" name="Picture 20" descr="&amp;Kcy;&amp;Ocy;&amp;Pcy;&amp;Icy;&amp;Icy; &amp;Dcy;&amp;Ocy;&amp;Kcy;&amp;Ucy;&amp;Mcy;&amp;IEcy;&amp;Ncy;&amp;Tcy;&amp;Ocy;&amp;Vcy; / &amp;Mcy;&amp;Bcy;&amp;Ocy;&amp;Ucy; &quot;&amp;Bcy;&amp;ocy;&amp;lcy;&amp;softcy;&amp;shcy;&amp;iecy;&amp;yacy;&amp;mcy;&amp;acy;&amp;shcy;&amp;iecy;&amp;vcy;&amp;scy;&amp;kcy;&amp;acy;&amp;yacy; &amp;Scy;&amp;Ocy;&amp;SHcy;&quot; &amp;Acy;&amp;lcy;&amp;icy;&amp;kcy;&amp;ocy;&amp;vcy;&amp;scy;&amp;kcy;&amp;ocy;&amp;gcy;&amp;ocy; &amp;rcy;&amp;acy;&amp;jcy;&amp;ocy;&amp;ncy;&amp;acy; / &amp;Pcy;&amp;ocy;&amp;rcy;&amp;tcy;&amp;acy;&amp;lcy; &amp;ocy;&amp;bcy;&amp;rcy;&amp;acy;&amp;zcy;&amp;ocy;&amp;vcy;&amp;acy;&amp;ncy;&amp;icy;&amp;yacy; &amp;CHcy;&amp;Rcy;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428628" cy="512470"/>
            </a:xfrm>
            <a:prstGeom prst="rect">
              <a:avLst/>
            </a:prstGeom>
            <a:noFill/>
          </p:spPr>
        </p:pic>
      </p:grp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642918"/>
            <a:ext cx="8286776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6"/>
          <p:cNvGrpSpPr/>
          <p:nvPr/>
        </p:nvGrpSpPr>
        <p:grpSpPr>
          <a:xfrm>
            <a:off x="0" y="0"/>
            <a:ext cx="9286908" cy="6992497"/>
            <a:chOff x="0" y="0"/>
            <a:chExt cx="9286908" cy="6992497"/>
          </a:xfrm>
        </p:grpSpPr>
        <p:pic>
          <p:nvPicPr>
            <p:cNvPr id="14338" name="Picture 2" descr="http://www.tvoyrebenok.ru/images/presentation/school/b/017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286908" cy="6992497"/>
            </a:xfrm>
            <a:prstGeom prst="rect">
              <a:avLst/>
            </a:prstGeom>
            <a:noFill/>
          </p:spPr>
        </p:pic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7500958" cy="57148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i="1" dirty="0" smtClean="0">
                  <a:solidFill>
                    <a:srgbClr val="C00000"/>
                  </a:solidFill>
                </a:rPr>
                <a:t>«</a:t>
              </a:r>
              <a:r>
                <a:rPr lang="ru-RU" b="1" i="1" dirty="0" err="1" smtClean="0">
                  <a:solidFill>
                    <a:srgbClr val="C00000"/>
                  </a:solidFill>
                </a:rPr>
                <a:t>Системно-деятельностный</a:t>
              </a:r>
              <a:r>
                <a:rPr lang="ru-RU" b="1" i="1" dirty="0" smtClean="0">
                  <a:solidFill>
                    <a:srgbClr val="C00000"/>
                  </a:solidFill>
                </a:rPr>
                <a:t> подход – основа реализации ФГОС»</a:t>
              </a:r>
              <a:endParaRPr lang="ru-RU" dirty="0"/>
            </a:p>
          </p:txBody>
        </p:sp>
        <p:pic>
          <p:nvPicPr>
            <p:cNvPr id="6" name="Picture 20" descr="&amp;Kcy;&amp;Ocy;&amp;Pcy;&amp;Icy;&amp;Icy; &amp;Dcy;&amp;Ocy;&amp;Kcy;&amp;Ucy;&amp;Mcy;&amp;IEcy;&amp;Ncy;&amp;Tcy;&amp;Ocy;&amp;Vcy; / &amp;Mcy;&amp;Bcy;&amp;Ocy;&amp;Ucy; &quot;&amp;Bcy;&amp;ocy;&amp;lcy;&amp;softcy;&amp;shcy;&amp;iecy;&amp;yacy;&amp;mcy;&amp;acy;&amp;shcy;&amp;iecy;&amp;vcy;&amp;scy;&amp;kcy;&amp;acy;&amp;yacy; &amp;Scy;&amp;Ocy;&amp;SHcy;&quot; &amp;Acy;&amp;lcy;&amp;icy;&amp;kcy;&amp;ocy;&amp;vcy;&amp;scy;&amp;kcy;&amp;ocy;&amp;gcy;&amp;ocy; &amp;rcy;&amp;acy;&amp;jcy;&amp;ocy;&amp;ncy;&amp;acy; / &amp;Pcy;&amp;ocy;&amp;rcy;&amp;tcy;&amp;acy;&amp;lcy; &amp;ocy;&amp;bcy;&amp;rcy;&amp;acy;&amp;zcy;&amp;ocy;&amp;vcy;&amp;acy;&amp;ncy;&amp;icy;&amp;yacy; &amp;CHcy;&amp;Rcy;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428628" cy="512470"/>
            </a:xfrm>
            <a:prstGeom prst="rect">
              <a:avLst/>
            </a:prstGeom>
            <a:noFill/>
          </p:spPr>
        </p:pic>
      </p:grp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642918"/>
            <a:ext cx="8072462" cy="6054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6"/>
          <p:cNvGrpSpPr/>
          <p:nvPr/>
        </p:nvGrpSpPr>
        <p:grpSpPr>
          <a:xfrm>
            <a:off x="0" y="0"/>
            <a:ext cx="9286908" cy="6992497"/>
            <a:chOff x="0" y="0"/>
            <a:chExt cx="9286908" cy="6992497"/>
          </a:xfrm>
        </p:grpSpPr>
        <p:pic>
          <p:nvPicPr>
            <p:cNvPr id="14338" name="Picture 2" descr="http://www.tvoyrebenok.ru/images/presentation/school/b/017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286908" cy="6992497"/>
            </a:xfrm>
            <a:prstGeom prst="rect">
              <a:avLst/>
            </a:prstGeom>
            <a:noFill/>
          </p:spPr>
        </p:pic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7500958" cy="57148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i="1" dirty="0" smtClean="0">
                  <a:solidFill>
                    <a:srgbClr val="C00000"/>
                  </a:solidFill>
                </a:rPr>
                <a:t>«</a:t>
              </a:r>
              <a:r>
                <a:rPr lang="ru-RU" b="1" i="1" dirty="0" err="1" smtClean="0">
                  <a:solidFill>
                    <a:srgbClr val="C00000"/>
                  </a:solidFill>
                </a:rPr>
                <a:t>Системно-деятельностный</a:t>
              </a:r>
              <a:r>
                <a:rPr lang="ru-RU" b="1" i="1" dirty="0" smtClean="0">
                  <a:solidFill>
                    <a:srgbClr val="C00000"/>
                  </a:solidFill>
                </a:rPr>
                <a:t> подход – основа реализации ФГОС»</a:t>
              </a:r>
              <a:endParaRPr lang="ru-RU" dirty="0"/>
            </a:p>
          </p:txBody>
        </p:sp>
        <p:pic>
          <p:nvPicPr>
            <p:cNvPr id="6" name="Picture 20" descr="&amp;Kcy;&amp;Ocy;&amp;Pcy;&amp;Icy;&amp;Icy; &amp;Dcy;&amp;Ocy;&amp;Kcy;&amp;Ucy;&amp;Mcy;&amp;IEcy;&amp;Ncy;&amp;Tcy;&amp;Ocy;&amp;Vcy; / &amp;Mcy;&amp;Bcy;&amp;Ocy;&amp;Ucy; &quot;&amp;Bcy;&amp;ocy;&amp;lcy;&amp;softcy;&amp;shcy;&amp;iecy;&amp;yacy;&amp;mcy;&amp;acy;&amp;shcy;&amp;iecy;&amp;vcy;&amp;scy;&amp;kcy;&amp;acy;&amp;yacy; &amp;Scy;&amp;Ocy;&amp;SHcy;&quot; &amp;Acy;&amp;lcy;&amp;icy;&amp;kcy;&amp;ocy;&amp;vcy;&amp;scy;&amp;kcy;&amp;ocy;&amp;gcy;&amp;ocy; &amp;rcy;&amp;acy;&amp;jcy;&amp;ocy;&amp;ncy;&amp;acy; / &amp;Pcy;&amp;ocy;&amp;rcy;&amp;tcy;&amp;acy;&amp;lcy; &amp;ocy;&amp;bcy;&amp;rcy;&amp;acy;&amp;zcy;&amp;ocy;&amp;vcy;&amp;acy;&amp;ncy;&amp;icy;&amp;yacy; &amp;CHcy;&amp;Rcy;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428628" cy="512470"/>
            </a:xfrm>
            <a:prstGeom prst="rect">
              <a:avLst/>
            </a:prstGeom>
            <a:noFill/>
          </p:spPr>
        </p:pic>
      </p:grpSp>
      <p:sp>
        <p:nvSpPr>
          <p:cNvPr id="9" name="Багетная рамка 8"/>
          <p:cNvSpPr/>
          <p:nvPr/>
        </p:nvSpPr>
        <p:spPr>
          <a:xfrm>
            <a:off x="357158" y="857232"/>
            <a:ext cx="7215238" cy="5572164"/>
          </a:xfrm>
          <a:prstGeom prst="bevel">
            <a:avLst>
              <a:gd name="adj" fmla="val 5696"/>
            </a:avLst>
          </a:prstGeom>
          <a:solidFill>
            <a:schemeClr val="accent6">
              <a:lumMod val="75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Тренинг </a:t>
            </a:r>
          </a:p>
          <a:p>
            <a:pPr algn="ctr"/>
            <a:r>
              <a:rPr lang="ru-RU" sz="4000" dirty="0" smtClean="0"/>
              <a:t>«Оценка реализации системно-</a:t>
            </a:r>
            <a:r>
              <a:rPr lang="ru-RU" sz="4000" dirty="0" err="1" smtClean="0"/>
              <a:t>деятельностного</a:t>
            </a:r>
            <a:r>
              <a:rPr lang="ru-RU" sz="4000" dirty="0" smtClean="0"/>
              <a:t> подхода на уроках </a:t>
            </a:r>
            <a:r>
              <a:rPr lang="ru-RU" sz="4000" smtClean="0"/>
              <a:t>и во внеурочной </a:t>
            </a:r>
            <a:r>
              <a:rPr lang="ru-RU" sz="4000" dirty="0" smtClean="0"/>
              <a:t>деятельности»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0"/>
            <a:ext cx="9286908" cy="6992497"/>
            <a:chOff x="0" y="0"/>
            <a:chExt cx="9286908" cy="6992497"/>
          </a:xfrm>
        </p:grpSpPr>
        <p:pic>
          <p:nvPicPr>
            <p:cNvPr id="5" name="Picture 2" descr="http://www.tvoyrebenok.ru/images/presentation/school/b/017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286908" cy="6992497"/>
            </a:xfrm>
            <a:prstGeom prst="rect">
              <a:avLst/>
            </a:prstGeom>
            <a:noFill/>
          </p:spPr>
        </p:pic>
        <p:sp>
          <p:nvSpPr>
            <p:cNvPr id="6" name="Скругленный прямоугольник 5"/>
            <p:cNvSpPr/>
            <p:nvPr/>
          </p:nvSpPr>
          <p:spPr>
            <a:xfrm>
              <a:off x="0" y="0"/>
              <a:ext cx="7500958" cy="57148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i="1" dirty="0" smtClean="0">
                  <a:solidFill>
                    <a:srgbClr val="C00000"/>
                  </a:solidFill>
                </a:rPr>
                <a:t>«</a:t>
              </a:r>
              <a:r>
                <a:rPr lang="ru-RU" b="1" i="1" dirty="0" err="1" smtClean="0">
                  <a:solidFill>
                    <a:srgbClr val="C00000"/>
                  </a:solidFill>
                </a:rPr>
                <a:t>Системно-деятельностный</a:t>
              </a:r>
              <a:r>
                <a:rPr lang="ru-RU" b="1" i="1" dirty="0" smtClean="0">
                  <a:solidFill>
                    <a:srgbClr val="C00000"/>
                  </a:solidFill>
                </a:rPr>
                <a:t> подход – основа реализации ФГОС»</a:t>
              </a:r>
              <a:endParaRPr lang="ru-RU" dirty="0"/>
            </a:p>
          </p:txBody>
        </p:sp>
        <p:pic>
          <p:nvPicPr>
            <p:cNvPr id="7" name="Picture 20" descr="&amp;Kcy;&amp;Ocy;&amp;Pcy;&amp;Icy;&amp;Icy; &amp;Dcy;&amp;Ocy;&amp;Kcy;&amp;Ucy;&amp;Mcy;&amp;IEcy;&amp;Ncy;&amp;Tcy;&amp;Ocy;&amp;Vcy; / &amp;Mcy;&amp;Bcy;&amp;Ocy;&amp;Ucy; &quot;&amp;Bcy;&amp;ocy;&amp;lcy;&amp;softcy;&amp;shcy;&amp;iecy;&amp;yacy;&amp;mcy;&amp;acy;&amp;shcy;&amp;iecy;&amp;vcy;&amp;scy;&amp;kcy;&amp;acy;&amp;yacy; &amp;Scy;&amp;Ocy;&amp;SHcy;&quot; &amp;Acy;&amp;lcy;&amp;icy;&amp;kcy;&amp;ocy;&amp;vcy;&amp;scy;&amp;kcy;&amp;ocy;&amp;gcy;&amp;ocy; &amp;rcy;&amp;acy;&amp;jcy;&amp;ocy;&amp;ncy;&amp;acy; / &amp;Pcy;&amp;ocy;&amp;rcy;&amp;tcy;&amp;acy;&amp;lcy; &amp;ocy;&amp;bcy;&amp;rcy;&amp;acy;&amp;zcy;&amp;ocy;&amp;vcy;&amp;acy;&amp;ncy;&amp;icy;&amp;yacy; &amp;CHcy;&amp;Rcy;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428628" cy="512470"/>
            </a:xfrm>
            <a:prstGeom prst="rect">
              <a:avLst/>
            </a:prstGeom>
            <a:noFill/>
          </p:spPr>
        </p:pic>
      </p:grpSp>
      <p:sp>
        <p:nvSpPr>
          <p:cNvPr id="9218" name="Прямоугольник 2"/>
          <p:cNvSpPr>
            <a:spLocks noChangeArrowheads="1"/>
          </p:cNvSpPr>
          <p:nvPr/>
        </p:nvSpPr>
        <p:spPr bwMode="auto">
          <a:xfrm>
            <a:off x="2143108" y="2071678"/>
            <a:ext cx="6215062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i="1" dirty="0">
                <a:solidFill>
                  <a:srgbClr val="692D41"/>
                </a:solidFill>
                <a:latin typeface="Times New Roman" pitchFamily="18" charset="0"/>
                <a:cs typeface="Times New Roman" pitchFamily="18" charset="0"/>
              </a:rPr>
              <a:t>Сведений науки не следует сообщать учащемуся, но его надо привести к тому, чтобы он сам их находил, самодеятельно ими овладевал. Такой метод обучения наилучший, самый трудный, самый редкий. Трудностью объясняется редкость его применения. Изложение, считывание, диктовка против него детская забава…</a:t>
            </a:r>
          </a:p>
          <a:p>
            <a:endParaRPr lang="ru-RU" sz="2400" b="1" i="1" dirty="0">
              <a:solidFill>
                <a:srgbClr val="692D4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b="1" i="1" dirty="0">
                <a:solidFill>
                  <a:srgbClr val="692D41"/>
                </a:solidFill>
                <a:latin typeface="Times New Roman" pitchFamily="18" charset="0"/>
                <a:cs typeface="Times New Roman" pitchFamily="18" charset="0"/>
              </a:rPr>
              <a:t>А. </a:t>
            </a:r>
            <a:r>
              <a:rPr lang="ru-RU" sz="2400" b="1" i="1" dirty="0" err="1">
                <a:solidFill>
                  <a:srgbClr val="692D41"/>
                </a:solidFill>
                <a:latin typeface="Times New Roman" pitchFamily="18" charset="0"/>
                <a:cs typeface="Times New Roman" pitchFamily="18" charset="0"/>
              </a:rPr>
              <a:t>Дистервег</a:t>
            </a:r>
            <a:r>
              <a:rPr lang="ru-RU" sz="2400" b="1" i="1" dirty="0">
                <a:solidFill>
                  <a:srgbClr val="692D4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r"/>
            <a:r>
              <a:rPr lang="ru-RU" sz="2000" b="1" i="1" dirty="0">
                <a:solidFill>
                  <a:srgbClr val="692D41"/>
                </a:solidFill>
                <a:latin typeface="Times New Roman" pitchFamily="18" charset="0"/>
                <a:cs typeface="Times New Roman" pitchFamily="18" charset="0"/>
              </a:rPr>
              <a:t>немецкий педагог-демократ </a:t>
            </a:r>
            <a:r>
              <a:rPr lang="en-US" sz="2000" b="1" i="1" dirty="0">
                <a:solidFill>
                  <a:srgbClr val="692D41"/>
                </a:solidFill>
                <a:latin typeface="Times New Roman" pitchFamily="18" charset="0"/>
                <a:cs typeface="Times New Roman" pitchFamily="18" charset="0"/>
              </a:rPr>
              <a:t>XIX</a:t>
            </a:r>
            <a:r>
              <a:rPr lang="ru-RU" sz="2000" b="1" i="1" dirty="0">
                <a:solidFill>
                  <a:srgbClr val="692D41"/>
                </a:solidFill>
                <a:latin typeface="Times New Roman" pitchFamily="18" charset="0"/>
                <a:cs typeface="Times New Roman" pitchFamily="18" charset="0"/>
              </a:rPr>
              <a:t> в.,</a:t>
            </a:r>
          </a:p>
          <a:p>
            <a:pPr algn="r"/>
            <a:r>
              <a:rPr lang="ru-RU" sz="2000" b="1" i="1" dirty="0">
                <a:solidFill>
                  <a:srgbClr val="692D41"/>
                </a:solidFill>
                <a:latin typeface="Times New Roman" pitchFamily="18" charset="0"/>
                <a:cs typeface="Times New Roman" pitchFamily="18" charset="0"/>
              </a:rPr>
              <a:t> последователь Песталоцци</a:t>
            </a:r>
            <a:endParaRPr lang="ru-RU" sz="2000" dirty="0">
              <a:solidFill>
                <a:srgbClr val="692D4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Рисунок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785794"/>
            <a:ext cx="193648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0"/>
            <a:ext cx="9286908" cy="6992497"/>
            <a:chOff x="0" y="0"/>
            <a:chExt cx="9286908" cy="6992497"/>
          </a:xfrm>
        </p:grpSpPr>
        <p:pic>
          <p:nvPicPr>
            <p:cNvPr id="5" name="Picture 2" descr="http://www.tvoyrebenok.ru/images/presentation/school/b/017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9286908" cy="6992497"/>
            </a:xfrm>
            <a:prstGeom prst="rect">
              <a:avLst/>
            </a:prstGeom>
            <a:noFill/>
          </p:spPr>
        </p:pic>
        <p:sp>
          <p:nvSpPr>
            <p:cNvPr id="6" name="Скругленный прямоугольник 5"/>
            <p:cNvSpPr/>
            <p:nvPr/>
          </p:nvSpPr>
          <p:spPr>
            <a:xfrm>
              <a:off x="0" y="0"/>
              <a:ext cx="7500958" cy="57148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i="1" dirty="0" smtClean="0">
                  <a:solidFill>
                    <a:srgbClr val="C00000"/>
                  </a:solidFill>
                </a:rPr>
                <a:t>«</a:t>
              </a:r>
              <a:r>
                <a:rPr lang="ru-RU" b="1" i="1" dirty="0" err="1" smtClean="0">
                  <a:solidFill>
                    <a:srgbClr val="C00000"/>
                  </a:solidFill>
                </a:rPr>
                <a:t>Системно-деятельностный</a:t>
              </a:r>
              <a:r>
                <a:rPr lang="ru-RU" b="1" i="1" dirty="0" smtClean="0">
                  <a:solidFill>
                    <a:srgbClr val="C00000"/>
                  </a:solidFill>
                </a:rPr>
                <a:t> подход – основа реализации ФГОС»</a:t>
              </a:r>
              <a:endParaRPr lang="ru-RU" dirty="0"/>
            </a:p>
          </p:txBody>
        </p:sp>
        <p:pic>
          <p:nvPicPr>
            <p:cNvPr id="7" name="Picture 20" descr="&amp;Kcy;&amp;Ocy;&amp;Pcy;&amp;Icy;&amp;Icy; &amp;Dcy;&amp;Ocy;&amp;Kcy;&amp;Ucy;&amp;Mcy;&amp;IEcy;&amp;Ncy;&amp;Tcy;&amp;Ocy;&amp;Vcy; / &amp;Mcy;&amp;Bcy;&amp;Ocy;&amp;Ucy; &quot;&amp;Bcy;&amp;ocy;&amp;lcy;&amp;softcy;&amp;shcy;&amp;iecy;&amp;yacy;&amp;mcy;&amp;acy;&amp;shcy;&amp;iecy;&amp;vcy;&amp;scy;&amp;kcy;&amp;acy;&amp;yacy; &amp;Scy;&amp;Ocy;&amp;SHcy;&quot; &amp;Acy;&amp;lcy;&amp;icy;&amp;kcy;&amp;ocy;&amp;vcy;&amp;scy;&amp;kcy;&amp;ocy;&amp;gcy;&amp;ocy; &amp;rcy;&amp;acy;&amp;jcy;&amp;ocy;&amp;ncy;&amp;acy; / &amp;Pcy;&amp;ocy;&amp;rcy;&amp;tcy;&amp;acy;&amp;lcy; &amp;ocy;&amp;bcy;&amp;rcy;&amp;acy;&amp;zcy;&amp;ocy;&amp;vcy;&amp;acy;&amp;ncy;&amp;icy;&amp;yacy; &amp;CHcy;&amp;Rcy;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428628" cy="512470"/>
            </a:xfrm>
            <a:prstGeom prst="rect">
              <a:avLst/>
            </a:prstGeom>
            <a:noFill/>
          </p:spPr>
        </p:pic>
      </p:grpSp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285720" y="857232"/>
            <a:ext cx="7143800" cy="1143000"/>
          </a:xfrm>
          <a:prstGeom prst="rect">
            <a:avLst/>
          </a:prstGeom>
          <a:gradFill rotWithShape="0">
            <a:gsLst>
              <a:gs pos="0">
                <a:srgbClr val="FFEBDB"/>
              </a:gs>
              <a:gs pos="100000">
                <a:srgbClr val="FFBE86"/>
              </a:gs>
            </a:gsLst>
            <a:lin ang="16200000" scaled="1"/>
          </a:gradFill>
          <a:ln w="9360">
            <a:solidFill>
              <a:srgbClr val="F6924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4000" b="1" dirty="0">
                <a:solidFill>
                  <a:srgbClr val="4A1B1A"/>
                </a:solidFill>
                <a:latin typeface="Times New Roman" pitchFamily="18" charset="0"/>
                <a:cs typeface="Times New Roman" pitchFamily="18" charset="0"/>
              </a:rPr>
              <a:t>Системно – </a:t>
            </a:r>
            <a:r>
              <a:rPr lang="ru-RU" sz="4000" b="1" dirty="0" err="1">
                <a:solidFill>
                  <a:srgbClr val="4A1B1A"/>
                </a:solidFill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sz="4000" b="1" dirty="0">
                <a:solidFill>
                  <a:srgbClr val="4A1B1A"/>
                </a:solidFill>
                <a:latin typeface="Times New Roman" pitchFamily="18" charset="0"/>
                <a:cs typeface="Times New Roman" pitchFamily="18" charset="0"/>
              </a:rPr>
              <a:t>  подход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85721" y="2143116"/>
            <a:ext cx="7143800" cy="3857633"/>
          </a:xfrm>
          <a:prstGeom prst="rect">
            <a:avLst/>
          </a:prstGeom>
          <a:solidFill>
            <a:srgbClr val="EEECE1"/>
          </a:solidFill>
          <a:ln w="9360">
            <a:solidFill>
              <a:srgbClr val="F6924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/>
          <a:lstStyle/>
          <a:p>
            <a:pPr algn="ctr" fontAlgn="auto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b="1" i="1" dirty="0">
                <a:solidFill>
                  <a:srgbClr val="4A1B1A"/>
                </a:solidFill>
                <a:latin typeface="Times New Roman" pitchFamily="18" charset="0"/>
                <a:cs typeface="Times New Roman" pitchFamily="18" charset="0"/>
              </a:rPr>
              <a:t>Обеспечивает достижение планируемых результатов освоения основной  образовательной программы и  создаёт основу  для самостоятельного успешного усвоения  обучающимися новых  знаний,  умений, компетенций, видов  и  способов деятельности</a:t>
            </a:r>
          </a:p>
          <a:p>
            <a:pPr algn="ctr" fontAlgn="auto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5" action="ppaction://hlinkfile"/>
              </a:rPr>
              <a:t>( ФГОС)  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0" y="0"/>
            <a:ext cx="9286908" cy="6992497"/>
            <a:chOff x="0" y="0"/>
            <a:chExt cx="9286908" cy="6992497"/>
          </a:xfrm>
        </p:grpSpPr>
        <p:pic>
          <p:nvPicPr>
            <p:cNvPr id="14" name="Picture 2" descr="http://www.tvoyrebenok.ru/images/presentation/school/b/017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286908" cy="6992497"/>
            </a:xfrm>
            <a:prstGeom prst="rect">
              <a:avLst/>
            </a:prstGeom>
            <a:noFill/>
          </p:spPr>
        </p:pic>
        <p:sp>
          <p:nvSpPr>
            <p:cNvPr id="15" name="Скругленный прямоугольник 14"/>
            <p:cNvSpPr/>
            <p:nvPr/>
          </p:nvSpPr>
          <p:spPr>
            <a:xfrm>
              <a:off x="0" y="0"/>
              <a:ext cx="7500958" cy="57148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i="1" dirty="0" smtClean="0">
                  <a:solidFill>
                    <a:srgbClr val="C00000"/>
                  </a:solidFill>
                </a:rPr>
                <a:t>«</a:t>
              </a:r>
              <a:r>
                <a:rPr lang="ru-RU" b="1" i="1" dirty="0" err="1" smtClean="0">
                  <a:solidFill>
                    <a:srgbClr val="C00000"/>
                  </a:solidFill>
                </a:rPr>
                <a:t>Системно-деятельностный</a:t>
              </a:r>
              <a:r>
                <a:rPr lang="ru-RU" b="1" i="1" dirty="0" smtClean="0">
                  <a:solidFill>
                    <a:srgbClr val="C00000"/>
                  </a:solidFill>
                </a:rPr>
                <a:t> подход – основа реализации ФГОС»</a:t>
              </a:r>
              <a:endParaRPr lang="ru-RU" dirty="0"/>
            </a:p>
          </p:txBody>
        </p:sp>
        <p:pic>
          <p:nvPicPr>
            <p:cNvPr id="16" name="Picture 20" descr="&amp;Kcy;&amp;Ocy;&amp;Pcy;&amp;Icy;&amp;Icy; &amp;Dcy;&amp;Ocy;&amp;Kcy;&amp;Ucy;&amp;Mcy;&amp;IEcy;&amp;Ncy;&amp;Tcy;&amp;Ocy;&amp;Vcy; / &amp;Mcy;&amp;Bcy;&amp;Ocy;&amp;Ucy; &quot;&amp;Bcy;&amp;ocy;&amp;lcy;&amp;softcy;&amp;shcy;&amp;iecy;&amp;yacy;&amp;mcy;&amp;acy;&amp;shcy;&amp;iecy;&amp;vcy;&amp;scy;&amp;kcy;&amp;acy;&amp;yacy; &amp;Scy;&amp;Ocy;&amp;SHcy;&quot; &amp;Acy;&amp;lcy;&amp;icy;&amp;kcy;&amp;ocy;&amp;vcy;&amp;scy;&amp;kcy;&amp;ocy;&amp;gcy;&amp;ocy; &amp;rcy;&amp;acy;&amp;jcy;&amp;ocy;&amp;ncy;&amp;acy; / &amp;Pcy;&amp;ocy;&amp;rcy;&amp;tcy;&amp;acy;&amp;lcy; &amp;ocy;&amp;bcy;&amp;rcy;&amp;acy;&amp;zcy;&amp;ocy;&amp;vcy;&amp;acy;&amp;ncy;&amp;icy;&amp;yacy; &amp;CHcy;&amp;Rcy;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428628" cy="512470"/>
            </a:xfrm>
            <a:prstGeom prst="rect">
              <a:avLst/>
            </a:prstGeom>
            <a:noFill/>
          </p:spPr>
        </p:pic>
      </p:grpSp>
      <p:sp>
        <p:nvSpPr>
          <p:cNvPr id="2" name="TextBox 1"/>
          <p:cNvSpPr txBox="1"/>
          <p:nvPr/>
        </p:nvSpPr>
        <p:spPr>
          <a:xfrm>
            <a:off x="0" y="714356"/>
            <a:ext cx="7429520" cy="954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Ученые – основоположники теории </a:t>
            </a:r>
          </a:p>
          <a:p>
            <a:pPr algn="ctr">
              <a:defRPr/>
            </a:pPr>
            <a:r>
              <a:rPr lang="ru-RU" sz="28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системно-деятельностного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подхода</a:t>
            </a:r>
          </a:p>
        </p:txBody>
      </p:sp>
      <p:pic>
        <p:nvPicPr>
          <p:cNvPr id="18435" name="Рисунок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13" y="1857375"/>
            <a:ext cx="15335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785786" y="3929066"/>
            <a:ext cx="17859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Л.С.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Выготский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7" name="Рисунок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1928802"/>
            <a:ext cx="13906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Box 6"/>
          <p:cNvSpPr txBox="1">
            <a:spLocks noChangeArrowheads="1"/>
          </p:cNvSpPr>
          <p:nvPr/>
        </p:nvSpPr>
        <p:spPr bwMode="auto">
          <a:xfrm>
            <a:off x="3643306" y="3929066"/>
            <a:ext cx="17145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А.Н. Леонтьев</a:t>
            </a:r>
          </a:p>
        </p:txBody>
      </p:sp>
      <p:pic>
        <p:nvPicPr>
          <p:cNvPr id="18439" name="Рисунок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22" y="1857364"/>
            <a:ext cx="150018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TextBox 9"/>
          <p:cNvSpPr txBox="1">
            <a:spLocks noChangeArrowheads="1"/>
          </p:cNvSpPr>
          <p:nvPr/>
        </p:nvSpPr>
        <p:spPr bwMode="auto">
          <a:xfrm>
            <a:off x="6000760" y="3857628"/>
            <a:ext cx="15716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Д.Б.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Эльконин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41" name="Рисунок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71670" y="4357694"/>
            <a:ext cx="17145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Рисунок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72063" y="4357688"/>
            <a:ext cx="185737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3" name="TextBox 13"/>
          <p:cNvSpPr txBox="1">
            <a:spLocks noChangeArrowheads="1"/>
          </p:cNvSpPr>
          <p:nvPr/>
        </p:nvSpPr>
        <p:spPr bwMode="auto">
          <a:xfrm>
            <a:off x="2071670" y="6286520"/>
            <a:ext cx="17145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П.Я. Гальперин</a:t>
            </a:r>
          </a:p>
        </p:txBody>
      </p:sp>
      <p:sp>
        <p:nvSpPr>
          <p:cNvPr id="18444" name="TextBox 17"/>
          <p:cNvSpPr txBox="1">
            <a:spLocks noChangeArrowheads="1"/>
          </p:cNvSpPr>
          <p:nvPr/>
        </p:nvSpPr>
        <p:spPr bwMode="auto">
          <a:xfrm>
            <a:off x="5072066" y="6273800"/>
            <a:ext cx="1857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В.В. Давыдов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100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6"/>
          <p:cNvGrpSpPr/>
          <p:nvPr/>
        </p:nvGrpSpPr>
        <p:grpSpPr>
          <a:xfrm>
            <a:off x="0" y="0"/>
            <a:ext cx="9286908" cy="6992497"/>
            <a:chOff x="0" y="0"/>
            <a:chExt cx="9286908" cy="6992497"/>
          </a:xfrm>
        </p:grpSpPr>
        <p:pic>
          <p:nvPicPr>
            <p:cNvPr id="18" name="Picture 2" descr="http://www.tvoyrebenok.ru/images/presentation/school/b/017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286908" cy="6992497"/>
            </a:xfrm>
            <a:prstGeom prst="rect">
              <a:avLst/>
            </a:prstGeom>
            <a:noFill/>
          </p:spPr>
        </p:pic>
        <p:sp>
          <p:nvSpPr>
            <p:cNvPr id="19" name="Скругленный прямоугольник 18"/>
            <p:cNvSpPr/>
            <p:nvPr/>
          </p:nvSpPr>
          <p:spPr>
            <a:xfrm>
              <a:off x="0" y="0"/>
              <a:ext cx="7500958" cy="57148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i="1" dirty="0" smtClean="0">
                  <a:solidFill>
                    <a:srgbClr val="C00000"/>
                  </a:solidFill>
                </a:rPr>
                <a:t>«</a:t>
              </a:r>
              <a:r>
                <a:rPr lang="ru-RU" b="1" i="1" dirty="0" err="1" smtClean="0">
                  <a:solidFill>
                    <a:srgbClr val="C00000"/>
                  </a:solidFill>
                </a:rPr>
                <a:t>Системно-деятельностный</a:t>
              </a:r>
              <a:r>
                <a:rPr lang="ru-RU" b="1" i="1" dirty="0" smtClean="0">
                  <a:solidFill>
                    <a:srgbClr val="C00000"/>
                  </a:solidFill>
                </a:rPr>
                <a:t> подход – основа реализации ФГОС»</a:t>
              </a:r>
              <a:endParaRPr lang="ru-RU" dirty="0"/>
            </a:p>
          </p:txBody>
        </p:sp>
        <p:pic>
          <p:nvPicPr>
            <p:cNvPr id="20" name="Picture 20" descr="&amp;Kcy;&amp;Ocy;&amp;Pcy;&amp;Icy;&amp;Icy; &amp;Dcy;&amp;Ocy;&amp;Kcy;&amp;Ucy;&amp;Mcy;&amp;IEcy;&amp;Ncy;&amp;Tcy;&amp;Ocy;&amp;Vcy; / &amp;Mcy;&amp;Bcy;&amp;Ocy;&amp;Ucy; &quot;&amp;Bcy;&amp;ocy;&amp;lcy;&amp;softcy;&amp;shcy;&amp;iecy;&amp;yacy;&amp;mcy;&amp;acy;&amp;shcy;&amp;iecy;&amp;vcy;&amp;scy;&amp;kcy;&amp;acy;&amp;yacy; &amp;Scy;&amp;Ocy;&amp;SHcy;&quot; &amp;Acy;&amp;lcy;&amp;icy;&amp;kcy;&amp;ocy;&amp;vcy;&amp;scy;&amp;kcy;&amp;ocy;&amp;gcy;&amp;ocy; &amp;rcy;&amp;acy;&amp;jcy;&amp;ocy;&amp;ncy;&amp;acy; / &amp;Pcy;&amp;ocy;&amp;rcy;&amp;tcy;&amp;acy;&amp;lcy; &amp;ocy;&amp;bcy;&amp;rcy;&amp;acy;&amp;zcy;&amp;ocy;&amp;vcy;&amp;acy;&amp;ncy;&amp;icy;&amp;yacy; &amp;CHcy;&amp;Rcy;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428628" cy="512470"/>
            </a:xfrm>
            <a:prstGeom prst="rect">
              <a:avLst/>
            </a:prstGeom>
            <a:noFill/>
          </p:spPr>
        </p:pic>
      </p:grpSp>
      <p:sp>
        <p:nvSpPr>
          <p:cNvPr id="2" name="TextBox 1"/>
          <p:cNvSpPr txBox="1"/>
          <p:nvPr/>
        </p:nvSpPr>
        <p:spPr>
          <a:xfrm>
            <a:off x="3643306" y="857232"/>
            <a:ext cx="4000528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Деятельность</a:t>
            </a:r>
          </a:p>
        </p:txBody>
      </p:sp>
      <p:sp>
        <p:nvSpPr>
          <p:cNvPr id="161" name="Прямоугольник 160"/>
          <p:cNvSpPr/>
          <p:nvPr/>
        </p:nvSpPr>
        <p:spPr>
          <a:xfrm>
            <a:off x="142844" y="1071546"/>
            <a:ext cx="2071702" cy="785813"/>
          </a:xfrm>
          <a:prstGeom prst="rect">
            <a:avLst/>
          </a:prstGeom>
          <a:solidFill>
            <a:srgbClr val="CBF5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Мотивация</a:t>
            </a:r>
          </a:p>
        </p:txBody>
      </p:sp>
      <p:sp>
        <p:nvSpPr>
          <p:cNvPr id="172" name="Прямоугольник 171"/>
          <p:cNvSpPr/>
          <p:nvPr/>
        </p:nvSpPr>
        <p:spPr>
          <a:xfrm>
            <a:off x="1428728" y="1785926"/>
            <a:ext cx="2071702" cy="785813"/>
          </a:xfrm>
          <a:prstGeom prst="rect">
            <a:avLst/>
          </a:prstGeom>
          <a:solidFill>
            <a:srgbClr val="CBF5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Целеполагание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3" name="Прямоугольник 172"/>
          <p:cNvSpPr/>
          <p:nvPr/>
        </p:nvSpPr>
        <p:spPr>
          <a:xfrm>
            <a:off x="2571736" y="2428868"/>
            <a:ext cx="2214578" cy="785813"/>
          </a:xfrm>
          <a:prstGeom prst="rect">
            <a:avLst/>
          </a:prstGeom>
          <a:solidFill>
            <a:srgbClr val="CBF5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Проектирование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действий</a:t>
            </a:r>
          </a:p>
        </p:txBody>
      </p:sp>
      <p:sp>
        <p:nvSpPr>
          <p:cNvPr id="174" name="Прямоугольник 173"/>
          <p:cNvSpPr/>
          <p:nvPr/>
        </p:nvSpPr>
        <p:spPr>
          <a:xfrm>
            <a:off x="3714744" y="3143248"/>
            <a:ext cx="2571768" cy="785813"/>
          </a:xfrm>
          <a:prstGeom prst="rect">
            <a:avLst/>
          </a:prstGeom>
          <a:solidFill>
            <a:srgbClr val="CBF5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Осуществление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действий</a:t>
            </a:r>
          </a:p>
        </p:txBody>
      </p:sp>
      <p:sp>
        <p:nvSpPr>
          <p:cNvPr id="175" name="Прямоугольник 174"/>
          <p:cNvSpPr/>
          <p:nvPr/>
        </p:nvSpPr>
        <p:spPr>
          <a:xfrm>
            <a:off x="4786314" y="3857628"/>
            <a:ext cx="2571768" cy="785813"/>
          </a:xfrm>
          <a:prstGeom prst="rect">
            <a:avLst/>
          </a:prstGeom>
          <a:solidFill>
            <a:srgbClr val="CBF5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Анализ результатов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действий. Контроль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6" name="Прямоугольник 175"/>
          <p:cNvSpPr/>
          <p:nvPr/>
        </p:nvSpPr>
        <p:spPr>
          <a:xfrm>
            <a:off x="7072330" y="4572008"/>
            <a:ext cx="1857388" cy="785813"/>
          </a:xfrm>
          <a:prstGeom prst="rect">
            <a:avLst/>
          </a:prstGeom>
          <a:solidFill>
            <a:srgbClr val="CBF5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4282" y="5572140"/>
            <a:ext cx="7632700" cy="646112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latin typeface="+mn-lt"/>
                <a:cs typeface="+mn-cs"/>
              </a:rPr>
              <a:t>Алгоритм построения всех дидактических единиц образовательного процесса (урока, занятия внеурочной деятельности)</a:t>
            </a:r>
          </a:p>
        </p:txBody>
      </p:sp>
      <p:sp>
        <p:nvSpPr>
          <p:cNvPr id="16" name="Стрелка вверх 15"/>
          <p:cNvSpPr/>
          <p:nvPr/>
        </p:nvSpPr>
        <p:spPr>
          <a:xfrm>
            <a:off x="3071802" y="4929198"/>
            <a:ext cx="1428760" cy="574677"/>
          </a:xfrm>
          <a:prstGeom prst="upArrow">
            <a:avLst/>
          </a:prstGeom>
          <a:solidFill>
            <a:srgbClr val="C00000"/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6"/>
          <p:cNvGrpSpPr/>
          <p:nvPr/>
        </p:nvGrpSpPr>
        <p:grpSpPr>
          <a:xfrm>
            <a:off x="0" y="0"/>
            <a:ext cx="9286908" cy="6992497"/>
            <a:chOff x="0" y="0"/>
            <a:chExt cx="9286908" cy="6992497"/>
          </a:xfrm>
        </p:grpSpPr>
        <p:pic>
          <p:nvPicPr>
            <p:cNvPr id="21" name="Picture 2" descr="http://www.tvoyrebenok.ru/images/presentation/school/b/017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286908" cy="6992497"/>
            </a:xfrm>
            <a:prstGeom prst="rect">
              <a:avLst/>
            </a:prstGeom>
            <a:noFill/>
          </p:spPr>
        </p:pic>
        <p:sp>
          <p:nvSpPr>
            <p:cNvPr id="26" name="Скругленный прямоугольник 25"/>
            <p:cNvSpPr/>
            <p:nvPr/>
          </p:nvSpPr>
          <p:spPr>
            <a:xfrm>
              <a:off x="0" y="0"/>
              <a:ext cx="7500958" cy="57148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i="1" dirty="0" smtClean="0">
                  <a:solidFill>
                    <a:srgbClr val="C00000"/>
                  </a:solidFill>
                </a:rPr>
                <a:t>«</a:t>
              </a:r>
              <a:r>
                <a:rPr lang="ru-RU" b="1" i="1" dirty="0" err="1" smtClean="0">
                  <a:solidFill>
                    <a:srgbClr val="C00000"/>
                  </a:solidFill>
                </a:rPr>
                <a:t>Системно-деятельностный</a:t>
              </a:r>
              <a:r>
                <a:rPr lang="ru-RU" b="1" i="1" dirty="0" smtClean="0">
                  <a:solidFill>
                    <a:srgbClr val="C00000"/>
                  </a:solidFill>
                </a:rPr>
                <a:t> подход – основа реализации ФГОС»</a:t>
              </a:r>
              <a:endParaRPr lang="ru-RU" dirty="0"/>
            </a:p>
          </p:txBody>
        </p:sp>
        <p:pic>
          <p:nvPicPr>
            <p:cNvPr id="27" name="Picture 20" descr="&amp;Kcy;&amp;Ocy;&amp;Pcy;&amp;Icy;&amp;Icy; &amp;Dcy;&amp;Ocy;&amp;Kcy;&amp;Ucy;&amp;Mcy;&amp;IEcy;&amp;Ncy;&amp;Tcy;&amp;Ocy;&amp;Vcy; / &amp;Mcy;&amp;Bcy;&amp;Ocy;&amp;Ucy; &quot;&amp;Bcy;&amp;ocy;&amp;lcy;&amp;softcy;&amp;shcy;&amp;iecy;&amp;yacy;&amp;mcy;&amp;acy;&amp;shcy;&amp;iecy;&amp;vcy;&amp;scy;&amp;kcy;&amp;acy;&amp;yacy; &amp;Scy;&amp;Ocy;&amp;SHcy;&quot; &amp;Acy;&amp;lcy;&amp;icy;&amp;kcy;&amp;ocy;&amp;vcy;&amp;scy;&amp;kcy;&amp;ocy;&amp;gcy;&amp;ocy; &amp;rcy;&amp;acy;&amp;jcy;&amp;ocy;&amp;ncy;&amp;acy; / &amp;Pcy;&amp;ocy;&amp;rcy;&amp;tcy;&amp;acy;&amp;lcy; &amp;ocy;&amp;bcy;&amp;rcy;&amp;acy;&amp;zcy;&amp;ocy;&amp;vcy;&amp;acy;&amp;ncy;&amp;icy;&amp;yacy; &amp;CHcy;&amp;Rcy;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428628" cy="512470"/>
            </a:xfrm>
            <a:prstGeom prst="rect">
              <a:avLst/>
            </a:prstGeom>
            <a:noFill/>
          </p:spPr>
        </p:pic>
      </p:grpSp>
      <p:sp>
        <p:nvSpPr>
          <p:cNvPr id="8" name="Прямоугольник 7"/>
          <p:cNvSpPr/>
          <p:nvPr/>
        </p:nvSpPr>
        <p:spPr>
          <a:xfrm>
            <a:off x="357158" y="2000240"/>
            <a:ext cx="2643187" cy="3714750"/>
          </a:xfrm>
          <a:prstGeom prst="rect">
            <a:avLst/>
          </a:prstGeom>
          <a:solidFill>
            <a:schemeClr val="bg2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Дидактические принципы построения урока в режиме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системно-деятельностного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подхода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929058" y="1500174"/>
            <a:ext cx="3643312" cy="5000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 деятельности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929058" y="2214554"/>
            <a:ext cx="3643338" cy="5619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 непрерывности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000496" y="3000372"/>
            <a:ext cx="3643338" cy="5715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 целостности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000496" y="3786190"/>
            <a:ext cx="3643312" cy="5715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 минимакса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000496" y="4572008"/>
            <a:ext cx="3643312" cy="5715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 психологической комфортности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000496" y="5357826"/>
            <a:ext cx="3643312" cy="5715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 вариативности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000496" y="6143644"/>
            <a:ext cx="3643312" cy="5715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 творчества</a:t>
            </a: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3000364" y="3929066"/>
            <a:ext cx="100013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3000364" y="3929066"/>
            <a:ext cx="1000132" cy="8572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6200000" flipH="1">
            <a:off x="2786050" y="4286255"/>
            <a:ext cx="1500199" cy="9286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15" idx="1"/>
          </p:cNvCxnSpPr>
          <p:nvPr/>
        </p:nvCxnSpPr>
        <p:spPr>
          <a:xfrm flipV="1">
            <a:off x="3000364" y="3286122"/>
            <a:ext cx="1000132" cy="6429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16200000" flipH="1">
            <a:off x="2178827" y="4679165"/>
            <a:ext cx="2643206" cy="10001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V="1">
            <a:off x="3000364" y="2571744"/>
            <a:ext cx="928713" cy="13620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8" idx="3"/>
            <a:endCxn id="13" idx="1"/>
          </p:cNvCxnSpPr>
          <p:nvPr/>
        </p:nvCxnSpPr>
        <p:spPr>
          <a:xfrm flipV="1">
            <a:off x="3000345" y="1750205"/>
            <a:ext cx="928713" cy="21074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0" y="0"/>
            <a:ext cx="9286908" cy="6992497"/>
            <a:chOff x="0" y="0"/>
            <a:chExt cx="9286908" cy="6992497"/>
          </a:xfrm>
        </p:grpSpPr>
        <p:pic>
          <p:nvPicPr>
            <p:cNvPr id="3" name="Picture 2" descr="http://www.tvoyrebenok.ru/images/presentation/school/b/017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286908" cy="6992497"/>
            </a:xfrm>
            <a:prstGeom prst="rect">
              <a:avLst/>
            </a:prstGeom>
            <a:noFill/>
          </p:spPr>
        </p:pic>
        <p:sp>
          <p:nvSpPr>
            <p:cNvPr id="4" name="Скругленный прямоугольник 3"/>
            <p:cNvSpPr/>
            <p:nvPr/>
          </p:nvSpPr>
          <p:spPr>
            <a:xfrm>
              <a:off x="0" y="0"/>
              <a:ext cx="7500958" cy="57148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i="1" dirty="0" smtClean="0">
                  <a:solidFill>
                    <a:srgbClr val="C00000"/>
                  </a:solidFill>
                </a:rPr>
                <a:t>«</a:t>
              </a:r>
              <a:r>
                <a:rPr lang="ru-RU" b="1" i="1" dirty="0" err="1" smtClean="0">
                  <a:solidFill>
                    <a:srgbClr val="C00000"/>
                  </a:solidFill>
                </a:rPr>
                <a:t>Системно-деятельностный</a:t>
              </a:r>
              <a:r>
                <a:rPr lang="ru-RU" b="1" i="1" dirty="0" smtClean="0">
                  <a:solidFill>
                    <a:srgbClr val="C00000"/>
                  </a:solidFill>
                </a:rPr>
                <a:t> подход – основа реализации ФГОС»</a:t>
              </a:r>
              <a:endParaRPr lang="ru-RU" dirty="0"/>
            </a:p>
          </p:txBody>
        </p:sp>
        <p:pic>
          <p:nvPicPr>
            <p:cNvPr id="5" name="Picture 20" descr="&amp;Kcy;&amp;Ocy;&amp;Pcy;&amp;Icy;&amp;Icy; &amp;Dcy;&amp;Ocy;&amp;Kcy;&amp;Ucy;&amp;Mcy;&amp;IEcy;&amp;Ncy;&amp;Tcy;&amp;Ocy;&amp;Vcy; / &amp;Mcy;&amp;Bcy;&amp;Ocy;&amp;Ucy; &quot;&amp;Bcy;&amp;ocy;&amp;lcy;&amp;softcy;&amp;shcy;&amp;iecy;&amp;yacy;&amp;mcy;&amp;acy;&amp;shcy;&amp;iecy;&amp;vcy;&amp;scy;&amp;kcy;&amp;acy;&amp;yacy; &amp;Scy;&amp;Ocy;&amp;SHcy;&quot; &amp;Acy;&amp;lcy;&amp;icy;&amp;kcy;&amp;ocy;&amp;vcy;&amp;scy;&amp;kcy;&amp;ocy;&amp;gcy;&amp;ocy; &amp;rcy;&amp;acy;&amp;jcy;&amp;ocy;&amp;ncy;&amp;acy; / &amp;Pcy;&amp;ocy;&amp;rcy;&amp;tcy;&amp;acy;&amp;lcy; &amp;ocy;&amp;bcy;&amp;rcy;&amp;acy;&amp;zcy;&amp;ocy;&amp;vcy;&amp;acy;&amp;ncy;&amp;icy;&amp;yacy; &amp;CHcy;&amp;Rcy;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428628" cy="512470"/>
            </a:xfrm>
            <a:prstGeom prst="rect">
              <a:avLst/>
            </a:prstGeom>
            <a:noFill/>
          </p:spPr>
        </p:pic>
      </p:grp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91019667"/>
              </p:ext>
            </p:extLst>
          </p:nvPr>
        </p:nvGraphicFramePr>
        <p:xfrm>
          <a:off x="285720" y="1026180"/>
          <a:ext cx="7215238" cy="5943342"/>
        </p:xfrm>
        <a:graphic>
          <a:graphicData uri="http://schemas.openxmlformats.org/drawingml/2006/table">
            <a:tbl>
              <a:tblPr/>
              <a:tblGrid>
                <a:gridCol w="2381028"/>
                <a:gridCol w="4834210"/>
              </a:tblGrid>
              <a:tr h="5124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Элементы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урока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5" marR="56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Урок в режиме деятельностного подхода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5" marR="56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080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Формулирование  темы урока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5" marR="56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Формулируют сами учащиеся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5" marR="56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080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Постановка целей и задач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5" marR="56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Формулируют сами учащиеся, определив границы знания и незнания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5" marR="56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080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Планирование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5" marR="56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Планирование учащимися способов достижения намеченной цели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5" marR="56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1620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Практическая деятельность учащихся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5" marR="56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Учащиеся осуществляют учебные действия по намеченному плану (применяются групповая и  индивидуальная форма организации деятельности)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5" marR="56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1620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Осуществление контроля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5" marR="56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Учащиеся осуществляют контроль (применяются формы самоконтроля, взаимоконтроля по предложенному талону)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5" marR="56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080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Осуществление коррекции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5" marR="56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Учащиеся формулируют затруднения и осуществляют коррекцию самостоятельно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5" marR="56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1620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Оценивание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5" marR="56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Учащиеся участвуют в  оценке деятельности по её результатам (</a:t>
                      </a: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самооценивание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, оценивание результатов деятельности товарищей)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5" marR="56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446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Итог урока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5" marR="56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Проводится рефлексия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5" marR="56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080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Домашнее задание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5" marR="56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Учащиеся могут выбирать задание из предложенных учителем с учётом индивидуальных возможностей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5" marR="56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1071538" y="642918"/>
            <a:ext cx="5786478" cy="28575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Урок в режиме </a:t>
            </a:r>
            <a:r>
              <a:rPr lang="ru-RU" b="1" dirty="0" err="1" smtClean="0"/>
              <a:t>деятельностного</a:t>
            </a:r>
            <a:r>
              <a:rPr lang="ru-RU" b="1" dirty="0" smtClean="0"/>
              <a:t> подхода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6"/>
          <p:cNvGrpSpPr/>
          <p:nvPr/>
        </p:nvGrpSpPr>
        <p:grpSpPr>
          <a:xfrm>
            <a:off x="0" y="0"/>
            <a:ext cx="9286908" cy="6992497"/>
            <a:chOff x="0" y="0"/>
            <a:chExt cx="9286908" cy="6992497"/>
          </a:xfrm>
        </p:grpSpPr>
        <p:pic>
          <p:nvPicPr>
            <p:cNvPr id="14338" name="Picture 2" descr="http://www.tvoyrebenok.ru/images/presentation/school/b/017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286908" cy="6992497"/>
            </a:xfrm>
            <a:prstGeom prst="rect">
              <a:avLst/>
            </a:prstGeom>
            <a:noFill/>
          </p:spPr>
        </p:pic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7500958" cy="57148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i="1" dirty="0" smtClean="0">
                  <a:solidFill>
                    <a:srgbClr val="C00000"/>
                  </a:solidFill>
                </a:rPr>
                <a:t>«</a:t>
              </a:r>
              <a:r>
                <a:rPr lang="ru-RU" b="1" i="1" dirty="0" err="1" smtClean="0">
                  <a:solidFill>
                    <a:srgbClr val="C00000"/>
                  </a:solidFill>
                </a:rPr>
                <a:t>Системно-деятельностный</a:t>
              </a:r>
              <a:r>
                <a:rPr lang="ru-RU" b="1" i="1" dirty="0" smtClean="0">
                  <a:solidFill>
                    <a:srgbClr val="C00000"/>
                  </a:solidFill>
                </a:rPr>
                <a:t> подход – основа реализации ФГОС»</a:t>
              </a:r>
              <a:endParaRPr lang="ru-RU" dirty="0"/>
            </a:p>
          </p:txBody>
        </p:sp>
        <p:pic>
          <p:nvPicPr>
            <p:cNvPr id="6" name="Picture 20" descr="&amp;Kcy;&amp;Ocy;&amp;Pcy;&amp;Icy;&amp;Icy; &amp;Dcy;&amp;Ocy;&amp;Kcy;&amp;Ucy;&amp;Mcy;&amp;IEcy;&amp;Ncy;&amp;Tcy;&amp;Ocy;&amp;Vcy; / &amp;Mcy;&amp;Bcy;&amp;Ocy;&amp;Ucy; &quot;&amp;Bcy;&amp;ocy;&amp;lcy;&amp;softcy;&amp;shcy;&amp;iecy;&amp;yacy;&amp;mcy;&amp;acy;&amp;shcy;&amp;iecy;&amp;vcy;&amp;scy;&amp;kcy;&amp;acy;&amp;yacy; &amp;Scy;&amp;Ocy;&amp;SHcy;&quot; &amp;Acy;&amp;lcy;&amp;icy;&amp;kcy;&amp;ocy;&amp;vcy;&amp;scy;&amp;kcy;&amp;ocy;&amp;gcy;&amp;ocy; &amp;rcy;&amp;acy;&amp;jcy;&amp;ocy;&amp;ncy;&amp;acy; / &amp;Pcy;&amp;ocy;&amp;rcy;&amp;tcy;&amp;acy;&amp;lcy; &amp;ocy;&amp;bcy;&amp;rcy;&amp;acy;&amp;zcy;&amp;ocy;&amp;vcy;&amp;acy;&amp;ncy;&amp;icy;&amp;yacy; &amp;CHcy;&amp;Rcy;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428628" cy="512470"/>
            </a:xfrm>
            <a:prstGeom prst="rect">
              <a:avLst/>
            </a:prstGeom>
            <a:noFill/>
          </p:spPr>
        </p:pic>
      </p:grpSp>
      <p:pic>
        <p:nvPicPr>
          <p:cNvPr id="18434" name="Picture 2" descr="F:\фото для семинара\P13202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714356"/>
            <a:ext cx="4191030" cy="3143272"/>
          </a:xfrm>
          <a:prstGeom prst="rect">
            <a:avLst/>
          </a:prstGeom>
          <a:noFill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2946793"/>
            <a:ext cx="5214942" cy="3911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Скругленный прямоугольник 11"/>
          <p:cNvSpPr/>
          <p:nvPr/>
        </p:nvSpPr>
        <p:spPr>
          <a:xfrm>
            <a:off x="285720" y="4214818"/>
            <a:ext cx="3571900" cy="135732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«В гостях у ШМО учителей естествознания»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676</Words>
  <Application>Microsoft Office PowerPoint</Application>
  <PresentationFormat>Экран (4:3)</PresentationFormat>
  <Paragraphs>99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Методический фестиваль «Симфония уроков» по теме «Здоровьесберегающие технологии»</vt:lpstr>
      <vt:lpstr>Педагогический совет «Инновационные способы мотивации познавательной деятельности: ИКТ»</vt:lpstr>
      <vt:lpstr>Педагогический совет «Инновационные способы мотивации познавательной деятельности: ИКТ»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46</cp:revision>
  <dcterms:created xsi:type="dcterms:W3CDTF">2014-12-06T15:35:43Z</dcterms:created>
  <dcterms:modified xsi:type="dcterms:W3CDTF">2014-12-08T15:11:42Z</dcterms:modified>
</cp:coreProperties>
</file>