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36"/>
  </p:notesMasterIdLst>
  <p:handoutMasterIdLst>
    <p:handoutMasterId r:id="rId37"/>
  </p:handoutMasterIdLst>
  <p:sldIdLst>
    <p:sldId id="257" r:id="rId3"/>
    <p:sldId id="258" r:id="rId4"/>
    <p:sldId id="280" r:id="rId5"/>
    <p:sldId id="293" r:id="rId6"/>
    <p:sldId id="291" r:id="rId7"/>
    <p:sldId id="281" r:id="rId8"/>
    <p:sldId id="307" r:id="rId9"/>
    <p:sldId id="327" r:id="rId10"/>
    <p:sldId id="278" r:id="rId11"/>
    <p:sldId id="308" r:id="rId12"/>
    <p:sldId id="309" r:id="rId13"/>
    <p:sldId id="310" r:id="rId14"/>
    <p:sldId id="312" r:id="rId15"/>
    <p:sldId id="311" r:id="rId16"/>
    <p:sldId id="314" r:id="rId17"/>
    <p:sldId id="313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296" r:id="rId29"/>
    <p:sldId id="275" r:id="rId30"/>
    <p:sldId id="325" r:id="rId31"/>
    <p:sldId id="297" r:id="rId32"/>
    <p:sldId id="299" r:id="rId33"/>
    <p:sldId id="302" r:id="rId34"/>
    <p:sldId id="328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6E05"/>
    <a:srgbClr val="DBE9CD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6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2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248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46" Type="http://schemas.microsoft.com/office/2015/10/relationships/revisionInfo" Target="revisionInfo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E14A-16AB-4C40-A7D8-3F677DBFF089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2EAA1-4B8A-4329-A86F-FE349EDDC6F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550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A5BB7-EDD2-4B8D-93DB-AF0055258AEF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6A899-0740-419B-AA5C-A78CCC995C5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3110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Показатель по повышению квалификации по вопросам ФГОС ОО динамично растет с 2010 по 2012 г.г.  (</a:t>
            </a:r>
            <a:r>
              <a:rPr lang="ru-RU" altLang="ru-RU" b="1" smtClean="0"/>
              <a:t>с 7,76%</a:t>
            </a:r>
            <a:r>
              <a:rPr lang="ru-RU" altLang="ru-RU" smtClean="0"/>
              <a:t> </a:t>
            </a:r>
            <a:r>
              <a:rPr lang="ru-RU" altLang="ru-RU" b="1" smtClean="0"/>
              <a:t>до</a:t>
            </a:r>
            <a:r>
              <a:rPr lang="ru-RU" altLang="ru-RU" smtClean="0"/>
              <a:t> </a:t>
            </a:r>
            <a:r>
              <a:rPr lang="ru-RU" altLang="ru-RU" b="1" smtClean="0"/>
              <a:t>25,3%</a:t>
            </a:r>
            <a:r>
              <a:rPr lang="ru-RU" altLang="ru-RU" smtClean="0"/>
              <a:t>). Наиболее высокие показатели  в Вожегодском (44,25%) и Кирилловском (40,56%) районах, наименьший процент в Кадуйском (13,44%), Усть-Кубенском (15,93%), Никольском (16,3%) и Верховажском районах (16,5%).</a:t>
            </a:r>
          </a:p>
        </p:txBody>
      </p:sp>
      <p:sp>
        <p:nvSpPr>
          <p:cNvPr id="31748" name="Номер слайда 3"/>
          <p:cNvSpPr txBox="1">
            <a:spLocks noGrp="1"/>
          </p:cNvSpPr>
          <p:nvPr/>
        </p:nvSpPr>
        <p:spPr bwMode="auto">
          <a:xfrm>
            <a:off x="3883991" y="8685109"/>
            <a:ext cx="2972392" cy="457420"/>
          </a:xfrm>
          <a:prstGeom prst="rect">
            <a:avLst/>
          </a:prstGeom>
          <a:noFill/>
          <a:extLst/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defRPr/>
            </a:pPr>
            <a:fld id="{AB6BB0E9-3527-45F5-9C64-F3EA05D08212}" type="slidenum">
              <a:rPr lang="ru-RU" sz="1200" smtClean="0">
                <a:cs typeface="+mn-cs"/>
              </a:rPr>
              <a:pPr algn="r">
                <a:defRPr/>
              </a:pPr>
              <a:t>7</a:t>
            </a:fld>
            <a:endParaRPr lang="ru-RU" sz="1200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0" name="Полилиния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1" name="Полилиния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2" name="Полилиния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3" name="Полилиния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4" name="Полилиния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5" name="Полилиния 14"/>
          <p:cNvSpPr/>
          <p:nvPr/>
        </p:nvSpPr>
        <p:spPr>
          <a:xfrm>
            <a:off x="-8468" y="-8468"/>
            <a:ext cx="863825" cy="5698067"/>
          </a:xfrm>
          <a:custGeom>
            <a:avLst/>
            <a:gdLst>
              <a:gd name="connsiteX0" fmla="*/ 0 w 863600"/>
              <a:gd name="connsiteY0" fmla="*/ 8467 h 5698067"/>
              <a:gd name="connsiteX1" fmla="*/ 863600 w 863600"/>
              <a:gd name="connsiteY1" fmla="*/ 0 h 5698067"/>
              <a:gd name="connsiteX2" fmla="*/ 863600 w 863600"/>
              <a:gd name="connsiteY2" fmla="*/ 16934 h 5698067"/>
              <a:gd name="connsiteX3" fmla="*/ 0 w 863600"/>
              <a:gd name="connsiteY3" fmla="*/ 5698067 h 5698067"/>
              <a:gd name="connsiteX4" fmla="*/ 0 w 863600"/>
              <a:gd name="connsiteY4" fmla="*/ 8467 h 569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00" h="5698067">
                <a:moveTo>
                  <a:pt x="0" y="8467"/>
                </a:moveTo>
                <a:lnTo>
                  <a:pt x="863600" y="0"/>
                </a:lnTo>
                <a:lnTo>
                  <a:pt x="863600" y="16934"/>
                </a:lnTo>
                <a:lnTo>
                  <a:pt x="0" y="5698067"/>
                </a:lnTo>
                <a:lnTo>
                  <a:pt x="0" y="846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6" name="Полилиния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460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460" y="4050834"/>
            <a:ext cx="776895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7727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ние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5848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едло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13"/>
          </p:nvPr>
        </p:nvSpPr>
        <p:spPr>
          <a:xfrm>
            <a:off x="1366495" y="3632200"/>
            <a:ext cx="722640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Надпись 19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buNone/>
            </a:pPr>
            <a:r>
              <a:rPr lang="ru-RU" sz="8000" b="0" i="0" baseline="0" dirty="0"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  <a:ea typeface="+mn-ea"/>
                <a:cs typeface="+mn-cs"/>
              </a:rPr>
              <a:t>"</a:t>
            </a:r>
          </a:p>
        </p:txBody>
      </p:sp>
      <p:sp>
        <p:nvSpPr>
          <p:cNvPr id="22" name="Надпись 21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buNone/>
            </a:pPr>
            <a:r>
              <a:rPr lang="ru-RU" sz="8000" b="0" i="0" dirty="0">
                <a:solidFill>
                  <a:srgbClr val="90C226">
                    <a:lumMod val="60000"/>
                    <a:lumOff val="40000"/>
                  </a:srgbClr>
                </a:solidFill>
                <a:latin typeface="Trebuchet MS"/>
                <a:ea typeface="+mn-ea"/>
                <a:cs typeface="+mn-cs"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xmlns="" val="3599817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Именная карточ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2" y="1931988"/>
            <a:ext cx="8598907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6703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менная карточка с предло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4" name="Надпись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buNone/>
            </a:pPr>
            <a:r>
              <a:rPr lang="ru-RU" sz="8000" b="0" i="0" baseline="0" dirty="0"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  <a:ea typeface="+mn-ea"/>
                <a:cs typeface="+mn-cs"/>
              </a:rPr>
              <a:t>"</a:t>
            </a:r>
          </a:p>
        </p:txBody>
      </p:sp>
      <p:sp>
        <p:nvSpPr>
          <p:cNvPr id="25" name="Надпись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buNone/>
            </a:pPr>
            <a:r>
              <a:rPr lang="ru-RU" sz="8000" b="0" i="0" dirty="0">
                <a:solidFill>
                  <a:srgbClr val="90C226">
                    <a:lumMod val="60000"/>
                    <a:lumOff val="40000"/>
                  </a:srgbClr>
                </a:solidFill>
                <a:latin typeface="Trebuchet MS"/>
                <a:ea typeface="+mn-ea"/>
                <a:cs typeface="+mn-cs"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xmlns="" val="3697398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978" y="609600"/>
            <a:ext cx="859044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704312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0809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69749" y="609600"/>
            <a:ext cx="130508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7511" y="609600"/>
            <a:ext cx="7061989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916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6283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2" y="2700868"/>
            <a:ext cx="8598907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794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511" y="2160589"/>
            <a:ext cx="418512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91296" y="2160590"/>
            <a:ext cx="418512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761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922" y="2160983"/>
            <a:ext cx="41867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922" y="2737246"/>
            <a:ext cx="418671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9709" y="2160983"/>
            <a:ext cx="418670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89710" y="2737246"/>
            <a:ext cx="418670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5033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516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9786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0" y="1498604"/>
            <a:ext cx="385553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1701" y="514925"/>
            <a:ext cx="451471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510" y="2777069"/>
            <a:ext cx="385553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1625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1" y="4800600"/>
            <a:ext cx="8598906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677511" y="609600"/>
            <a:ext cx="8598907" cy="384571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511" y="5367338"/>
            <a:ext cx="8598906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90783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0" name="Полилиния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1" name="Полилиния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2" name="Полилиния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3" name="Полилиния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4" name="Полилиния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5" name="Полилиния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16" name="Полилиния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511" y="2160590"/>
            <a:ext cx="859890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07010" y="6041363"/>
            <a:ext cx="912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1F0EC-4F60-4544-9956-271209A740FE}" type="datetimeFigureOut">
              <a:rPr lang="ru-RU" smtClean="0"/>
              <a:pPr/>
              <a:t>19.02.2019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77511" y="6041363"/>
            <a:ext cx="6299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92901" y="6041363"/>
            <a:ext cx="683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EC7A5AD-5AEC-42D0-A3BE-F46B405763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41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Прямоугольник 8"/>
          <p:cNvSpPr>
            <a:spLocks noGrp="1" noChangeArrowheads="1"/>
          </p:cNvSpPr>
          <p:nvPr>
            <p:ph type="ctrTitle"/>
          </p:nvPr>
        </p:nvSpPr>
        <p:spPr>
          <a:xfrm>
            <a:off x="733245" y="810049"/>
            <a:ext cx="9618453" cy="4401709"/>
          </a:xfrm>
        </p:spPr>
        <p:txBody>
          <a:bodyPr/>
          <a:lstStyle/>
          <a:p>
            <a:pPr algn="ctr">
              <a:spcBef>
                <a:spcPts val="1"/>
              </a:spcBef>
            </a:pPr>
            <a:r>
              <a:rPr lang="ru-RU" altLang="ru-RU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шкал ECERS</a:t>
            </a:r>
            <a:r>
              <a:rPr lang="en-US" altLang="ru-RU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-R</a:t>
            </a:r>
            <a:r>
              <a:rPr lang="ru-RU" altLang="ru-RU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комплексной оценки качества образования</a:t>
            </a:r>
            <a:br>
              <a:rPr lang="ru-RU" altLang="ru-RU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дошкольных образовательных организациях</a:t>
            </a:r>
            <a:r>
              <a:rPr lang="ru-RU" altLang="ru-RU" b="1" dirty="0" smtClean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5400" b="0" i="0" dirty="0">
              <a:solidFill>
                <a:srgbClr val="90C226"/>
              </a:solidFill>
              <a:latin typeface="Trebuchet MS"/>
              <a:ea typeface="+mj-ea"/>
              <a:cs typeface="+mj-cs"/>
            </a:endParaRPr>
          </a:p>
        </p:txBody>
      </p:sp>
      <p:sp>
        <p:nvSpPr>
          <p:cNvPr id="89097" name="Прямоугольник 9"/>
          <p:cNvSpPr>
            <a:spLocks noGrp="1" noChangeArrowheads="1"/>
          </p:cNvSpPr>
          <p:nvPr>
            <p:ph type="subTitle" idx="1"/>
          </p:nvPr>
        </p:nvSpPr>
        <p:spPr>
          <a:xfrm>
            <a:off x="1507460" y="237958"/>
            <a:ext cx="8447423" cy="8260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Килачевский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2F83FDC-DD17-4951-AE88-00916AAD300F}"/>
              </a:ext>
            </a:extLst>
          </p:cNvPr>
          <p:cNvSpPr txBox="1"/>
          <p:nvPr/>
        </p:nvSpPr>
        <p:spPr>
          <a:xfrm>
            <a:off x="5361316" y="6186743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46720" y="5317019"/>
            <a:ext cx="3657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Шарапова Светлана Валерьевна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795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490" t="4780" b="8604"/>
          <a:stretch>
            <a:fillRect/>
          </a:stretch>
        </p:blipFill>
        <p:spPr bwMode="auto">
          <a:xfrm>
            <a:off x="510704" y="0"/>
            <a:ext cx="8848955" cy="57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791" t="4668" r="6185" b="35613"/>
          <a:stretch>
            <a:fillRect/>
          </a:stretch>
        </p:blipFill>
        <p:spPr bwMode="auto">
          <a:xfrm>
            <a:off x="370500" y="854015"/>
            <a:ext cx="8851138" cy="415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77" t="6111" b="15808"/>
          <a:stretch>
            <a:fillRect/>
          </a:stretch>
        </p:blipFill>
        <p:spPr bwMode="auto">
          <a:xfrm>
            <a:off x="439330" y="293298"/>
            <a:ext cx="8842692" cy="516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8164" b="25409"/>
          <a:stretch>
            <a:fillRect/>
          </a:stretch>
        </p:blipFill>
        <p:spPr bwMode="auto">
          <a:xfrm>
            <a:off x="241540" y="146650"/>
            <a:ext cx="8893834" cy="511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863" t="6907" b="9264"/>
          <a:stretch>
            <a:fillRect/>
          </a:stretch>
        </p:blipFill>
        <p:spPr bwMode="auto">
          <a:xfrm>
            <a:off x="383185" y="138023"/>
            <a:ext cx="9028234" cy="570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952" r="3199" b="10199"/>
          <a:stretch>
            <a:fillRect/>
          </a:stretch>
        </p:blipFill>
        <p:spPr bwMode="auto">
          <a:xfrm>
            <a:off x="301924" y="0"/>
            <a:ext cx="8531524" cy="572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161" t="6860" r="2619" b="34108"/>
          <a:stretch>
            <a:fillRect/>
          </a:stretch>
        </p:blipFill>
        <p:spPr bwMode="auto">
          <a:xfrm>
            <a:off x="144023" y="759125"/>
            <a:ext cx="9465803" cy="458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152" r="4067" b="42604"/>
          <a:stretch>
            <a:fillRect/>
          </a:stretch>
        </p:blipFill>
        <p:spPr bwMode="auto">
          <a:xfrm>
            <a:off x="293299" y="560717"/>
            <a:ext cx="8971472" cy="414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708" t="5474" r="2333" b="38113"/>
          <a:stretch>
            <a:fillRect/>
          </a:stretch>
        </p:blipFill>
        <p:spPr bwMode="auto">
          <a:xfrm>
            <a:off x="150407" y="856528"/>
            <a:ext cx="9401966" cy="430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372" t="4875" r="6664" b="42152"/>
          <a:stretch>
            <a:fillRect/>
          </a:stretch>
        </p:blipFill>
        <p:spPr bwMode="auto">
          <a:xfrm>
            <a:off x="181156" y="819510"/>
            <a:ext cx="9385540" cy="409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Прямоугольник 2"/>
          <p:cNvSpPr>
            <a:spLocks noGrp="1" noChangeArrowheads="1"/>
          </p:cNvSpPr>
          <p:nvPr>
            <p:ph type="title"/>
          </p:nvPr>
        </p:nvSpPr>
        <p:spPr>
          <a:xfrm>
            <a:off x="694764" y="221411"/>
            <a:ext cx="8598907" cy="1320800"/>
          </a:xfrm>
        </p:spPr>
        <p:txBody>
          <a:bodyPr/>
          <a:lstStyle/>
          <a:p>
            <a:pPr algn="ctr">
              <a:spcBef>
                <a:spcPts val="1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ECERS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-R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b="0" i="0" dirty="0">
              <a:solidFill>
                <a:srgbClr val="90C2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019" name="Прямоугольник 3"/>
          <p:cNvSpPr>
            <a:spLocks noGrp="1" noChangeArrowheads="1"/>
          </p:cNvSpPr>
          <p:nvPr>
            <p:ph idx="1"/>
          </p:nvPr>
        </p:nvSpPr>
        <p:spPr>
          <a:xfrm>
            <a:off x="211685" y="881811"/>
            <a:ext cx="11701393" cy="5206369"/>
          </a:xfrm>
        </p:spPr>
        <p:txBody>
          <a:bodyPr>
            <a:normAutofit/>
          </a:bodyPr>
          <a:lstStyle/>
          <a:p>
            <a:pPr marL="0" indent="0" algn="just">
              <a:buClr>
                <a:srgbClr val="90C226"/>
              </a:buClr>
              <a:buFont typeface="Wingdings 3"/>
              <a:buChar char=""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ECERS - это  Шкалы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комплексной оценки качества образования в дошкольных образовательных организациях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инструментов «семейства» методик, в основе которых лежит исследование различных компонентов образовательной среды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l" defTabSz="457200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/>
              <a:buChar char=""/>
            </a:pPr>
            <a:endParaRPr lang="ru-RU" sz="1800" b="0" i="0" dirty="0">
              <a:solidFill>
                <a:schemeClr val="tx1">
                  <a:lumMod val="75000"/>
                </a:schemeClr>
              </a:solidFill>
              <a:latin typeface="Trebuchet MS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667AAF0-0C49-468C-A89F-2A88E64A6F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8203" y="3040075"/>
            <a:ext cx="4900130" cy="351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056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315" t="7232" b="11648"/>
          <a:stretch>
            <a:fillRect/>
          </a:stretch>
        </p:blipFill>
        <p:spPr bwMode="auto">
          <a:xfrm>
            <a:off x="292368" y="198408"/>
            <a:ext cx="9128076" cy="5589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64" t="2850" r="6559" b="26874"/>
          <a:stretch>
            <a:fillRect/>
          </a:stretch>
        </p:blipFill>
        <p:spPr bwMode="auto">
          <a:xfrm>
            <a:off x="198407" y="336430"/>
            <a:ext cx="9236665" cy="506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323" t="5397" b="8841"/>
          <a:stretch>
            <a:fillRect/>
          </a:stretch>
        </p:blipFill>
        <p:spPr bwMode="auto">
          <a:xfrm>
            <a:off x="452226" y="146649"/>
            <a:ext cx="8794480" cy="5771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912" t="4311" r="7649" b="51141"/>
          <a:stretch>
            <a:fillRect/>
          </a:stretch>
        </p:blipFill>
        <p:spPr bwMode="auto">
          <a:xfrm>
            <a:off x="147575" y="948904"/>
            <a:ext cx="9410493" cy="362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15" t="2787" b="32095"/>
          <a:stretch>
            <a:fillRect/>
          </a:stretch>
        </p:blipFill>
        <p:spPr bwMode="auto">
          <a:xfrm>
            <a:off x="193484" y="629726"/>
            <a:ext cx="9295303" cy="4623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291" t="4884" r="6953" b="9726"/>
          <a:stretch>
            <a:fillRect/>
          </a:stretch>
        </p:blipFill>
        <p:spPr bwMode="auto">
          <a:xfrm>
            <a:off x="544778" y="137840"/>
            <a:ext cx="8228285" cy="59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8089" t="3231" b="70321"/>
          <a:stretch>
            <a:fillRect/>
          </a:stretch>
        </p:blipFill>
        <p:spPr bwMode="auto">
          <a:xfrm>
            <a:off x="0" y="1250830"/>
            <a:ext cx="9675693" cy="2527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ED5CFB-D1A3-48A5-959E-1D6A52606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474" y="609600"/>
            <a:ext cx="8598907" cy="736121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 ОЦЕНКИ</a:t>
            </a:r>
            <a:endParaRPr lang="ru-RU" b="1" dirty="0">
              <a:solidFill>
                <a:srgbClr val="FB6E0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D56796C9-340B-4C86-BCE5-6A87B6AC900E}"/>
              </a:ext>
            </a:extLst>
          </p:cNvPr>
          <p:cNvSpPr txBox="1">
            <a:spLocks/>
          </p:cNvSpPr>
          <p:nvPr/>
        </p:nvSpPr>
        <p:spPr>
          <a:xfrm>
            <a:off x="1380253" y="1345721"/>
            <a:ext cx="7499350" cy="102678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rgbClr val="FF0000"/>
                </a:solidFill>
              </a:rPr>
              <a:t>В основе процедуры оценки с использованием шкал </a:t>
            </a:r>
            <a:r>
              <a:rPr lang="en-US" altLang="ru-RU" dirty="0">
                <a:solidFill>
                  <a:srgbClr val="FF0000"/>
                </a:solidFill>
              </a:rPr>
              <a:t>ECERS</a:t>
            </a:r>
            <a:r>
              <a:rPr lang="ru-RU" altLang="ru-RU" dirty="0">
                <a:solidFill>
                  <a:srgbClr val="FF0000"/>
                </a:solidFill>
              </a:rPr>
              <a:t>-</a:t>
            </a:r>
            <a:r>
              <a:rPr lang="en-US" altLang="ru-RU" dirty="0">
                <a:solidFill>
                  <a:srgbClr val="FF0000"/>
                </a:solidFill>
              </a:rPr>
              <a:t>R </a:t>
            </a:r>
            <a:r>
              <a:rPr lang="ru-RU" altLang="ru-RU" dirty="0">
                <a:solidFill>
                  <a:srgbClr val="FF0000"/>
                </a:solidFill>
              </a:rPr>
              <a:t>лежит структурированное наблюдение, опирающееся на листы оценивания.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8B051AB-5E8B-4440-A9ED-A9620F0D6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840" y="2461982"/>
            <a:ext cx="5675014" cy="3922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895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FF8E172-BFB6-4424-87E3-3E9E566A0E77}"/>
              </a:ext>
            </a:extLst>
          </p:cNvPr>
          <p:cNvSpPr/>
          <p:nvPr/>
        </p:nvSpPr>
        <p:spPr>
          <a:xfrm>
            <a:off x="3036497" y="508960"/>
            <a:ext cx="5865963" cy="67286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оценочной шкалы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ECERS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03CFF46-101E-47C5-9112-E49BB85648D9}"/>
              </a:ext>
            </a:extLst>
          </p:cNvPr>
          <p:cNvSpPr/>
          <p:nvPr/>
        </p:nvSpPr>
        <p:spPr>
          <a:xfrm>
            <a:off x="983411" y="2660723"/>
            <a:ext cx="9532189" cy="127540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</a:p>
          <a:p>
            <a:endParaRPr lang="ru-RU" dirty="0"/>
          </a:p>
          <a:p>
            <a:r>
              <a:rPr lang="ru-RU" sz="2800" dirty="0">
                <a:solidFill>
                  <a:srgbClr val="FF0000"/>
                </a:solidFill>
              </a:rPr>
              <a:t>              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1              2          </a:t>
            </a:r>
            <a:r>
              <a:rPr lang="ru-RU" sz="2800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3          4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       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    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DB5F3B4-8FF7-4258-ACCC-A0751B04C87D}"/>
              </a:ext>
            </a:extLst>
          </p:cNvPr>
          <p:cNvSpPr txBox="1"/>
          <p:nvPr/>
        </p:nvSpPr>
        <p:spPr>
          <a:xfrm>
            <a:off x="2663916" y="4666058"/>
            <a:ext cx="6823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Шкала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ECERS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линейка, с помощью которой можно измерить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образовательной среды</a:t>
            </a:r>
          </a:p>
        </p:txBody>
      </p:sp>
      <p:sp>
        <p:nvSpPr>
          <p:cNvPr id="6" name="Левая фигурная скобка 5">
            <a:extLst>
              <a:ext uri="{FF2B5EF4-FFF2-40B4-BE49-F238E27FC236}">
                <a16:creationId xmlns:a16="http://schemas.microsoft.com/office/drawing/2014/main" xmlns="" id="{DEFEA003-7456-492B-B59D-C9DB735E8158}"/>
              </a:ext>
            </a:extLst>
          </p:cNvPr>
          <p:cNvSpPr/>
          <p:nvPr/>
        </p:nvSpPr>
        <p:spPr>
          <a:xfrm rot="16200000">
            <a:off x="2631808" y="2121245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xmlns="" id="{C09238A9-1F56-45CA-A7BF-A41F60DD393C}"/>
              </a:ext>
            </a:extLst>
          </p:cNvPr>
          <p:cNvSpPr/>
          <p:nvPr/>
        </p:nvSpPr>
        <p:spPr>
          <a:xfrm rot="16200000">
            <a:off x="5094273" y="2322527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фигурная скобка 7">
            <a:extLst>
              <a:ext uri="{FF2B5EF4-FFF2-40B4-BE49-F238E27FC236}">
                <a16:creationId xmlns:a16="http://schemas.microsoft.com/office/drawing/2014/main" xmlns="" id="{955E37BC-E20B-4BE8-AE12-6BE55EEF91BA}"/>
              </a:ext>
            </a:extLst>
          </p:cNvPr>
          <p:cNvSpPr/>
          <p:nvPr/>
        </p:nvSpPr>
        <p:spPr>
          <a:xfrm rot="16200000">
            <a:off x="7199118" y="2322526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>
            <a:extLst>
              <a:ext uri="{FF2B5EF4-FFF2-40B4-BE49-F238E27FC236}">
                <a16:creationId xmlns:a16="http://schemas.microsoft.com/office/drawing/2014/main" xmlns="" id="{C2EAA5D0-5562-4EEF-84A6-E952A74D7655}"/>
              </a:ext>
            </a:extLst>
          </p:cNvPr>
          <p:cNvSpPr/>
          <p:nvPr/>
        </p:nvSpPr>
        <p:spPr>
          <a:xfrm rot="16200000">
            <a:off x="9216312" y="2555834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90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511" y="276046"/>
            <a:ext cx="9182481" cy="8022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/>
                </a:solidFill>
              </a:rPr>
              <a:t>Оценки выставляются следующим образом: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7510" y="983411"/>
            <a:ext cx="9717320" cy="534837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•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ставится в том случае, если по любому из индикаторов, размещенных под цифрой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 ответ «Да»;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2 ставится при наличии ответов «Нет» по всем индикаторам, размещенным под цифрой 1, и наличии ответов «Да», как минимум для половины индикаторов под цифрой 3;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3 ставится в случае ответов «Нет», по всем индикаторам под цифрой 1 и ответов «Да», для всех индикаторов под цифрой 3;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4 ставится при наличии ответов «Да», по всем индикаторам под цифрой 3 и ответов «Да», как минимум для половины индикаторов, перечисленных под цифрой 5;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5 ставится при наличии ответов «Да»  по всем индикаторам под цифрой 5;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6 ставится при наличии ответов «Да», по всем индикаторам под цифрой 5 и ответов «Да» как минимум для половины индикаторов под цифрой 7;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7 ставится при наличии положительных ответов по всем индикаторам под цифрой 7;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оценка «НП» может выставляться для индикаторов или показателей в целом только в тех случаях, когда она явно предусматривается в шкале и в оценочном листе.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11EE1AC3-16A7-485C-A3CB-5BD067EF9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79" y="238664"/>
            <a:ext cx="9208361" cy="156425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en-US" altLang="ru-RU" sz="40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ECERS </a:t>
            </a:r>
            <a:r>
              <a:rPr lang="ru-RU" altLang="ru-RU" sz="40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40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международных исследованиях</a:t>
            </a:r>
            <a:r>
              <a:rPr lang="ru-RU" alt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b="1" dirty="0">
              <a:solidFill>
                <a:srgbClr val="FB6E05"/>
              </a:solidFill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D4396ED5-8CFE-4C85-98B9-06476FFC7DF6}"/>
              </a:ext>
            </a:extLst>
          </p:cNvPr>
          <p:cNvSpPr txBox="1">
            <a:spLocks/>
          </p:cNvSpPr>
          <p:nvPr/>
        </p:nvSpPr>
        <p:spPr>
          <a:xfrm>
            <a:off x="1997353" y="1789982"/>
            <a:ext cx="4038600" cy="45259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США 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Италия;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Швеция;                                                             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Греция;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Португалия;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Испания; 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Исландия;</a:t>
            </a:r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xmlns="" id="{4D518A5C-AB4D-4BC2-9E8E-D9B354D75BBB}"/>
              </a:ext>
            </a:extLst>
          </p:cNvPr>
          <p:cNvSpPr txBox="1">
            <a:spLocks/>
          </p:cNvSpPr>
          <p:nvPr/>
        </p:nvSpPr>
        <p:spPr>
          <a:xfrm>
            <a:off x="6303372" y="1802921"/>
            <a:ext cx="4038600" cy="45259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Норвегия;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Румыния;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Кипр;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Южная Корея;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другие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278250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3F660AEF-0CF6-46FC-B552-0213A878A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1080" y="146599"/>
            <a:ext cx="8753366" cy="6511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458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DC00C8-9B0E-4A58-B452-93BB859D5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4719" y="405442"/>
            <a:ext cx="4886527" cy="10869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шкалы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45B9F5-7D9C-4F49-9F13-CC29C4D54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873" y="1026543"/>
            <a:ext cx="8598907" cy="536563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проводить наблюдение, внесите как можно больше идентифицирующей информации в соответствующие графы на первой страницы оценочного листа.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наблюдения потрать несколько минут, чтобы сориентироваться в групповом помещении.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своего наблюдения будьте осторожны, чтобы не прервать текущую активность в группе.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должны увеличить время, чтобы задать педагогу вопросы об индикаторах, понаблюдать за которыми у вас не было возможности. Во время ответов на ваши вопросы педагог должен быть свободен, не нести ответственность за детей. Для ответа на вопросы потребуется приблизительно 20 минут.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внимание, что оценочный лист представляет возможность удобной записи оценок по индикаторам, показателям,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подшкалам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совокупных оценок, а также ваших комментариев. Профиль качества обеспечивает наглядное представление этой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1841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511" y="388189"/>
            <a:ext cx="8598907" cy="1542211"/>
          </a:xfrm>
        </p:spPr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sz="4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В хорошем </a:t>
            </a:r>
            <a:r>
              <a:rPr lang="ru-RU" sz="4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детском саду дети: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7511" y="1104181"/>
            <a:ext cx="8598907" cy="4937183"/>
          </a:xfrm>
        </p:spPr>
        <p:txBody>
          <a:bodyPr>
            <a:noAutofit/>
          </a:bodyPr>
          <a:lstStyle/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создают, а не действуют по образцу;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двигаются, а не ждут;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решают проблемы, а не просят педагога их решить;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говорят, а не пассивно слушают;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действуют в соответствии со своим интересом, а не идут туда, куда им скажут идти;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делают выбор, а не повинуются;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пишут свои книжки, а не в рабочих тетрадях;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создают искусство, а не воспроизводят образцы;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решают, а не пассивно соглашаются;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ценят процесс, а не только результат;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задают вопросы, а не просто слушают;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выводят ответ, а не получают его от взрослого;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учатся важным умениям, а не абстрактным концептам;</a:t>
            </a:r>
          </a:p>
          <a:p>
            <a:pPr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распорядок дня построен на детских потребностях, а не на потребностях взрослых или программы.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7511" y="2028305"/>
            <a:ext cx="10827304" cy="40130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Спасибо  за внимание.</a:t>
            </a:r>
            <a:endParaRPr lang="ru-RU" sz="6600" b="1" i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1B90C4-BE41-4F7E-8EC5-DB3736313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1642" y="336430"/>
            <a:ext cx="5904442" cy="88852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ШКАЛЫ </a:t>
            </a:r>
            <a:r>
              <a:rPr lang="en-US" sz="36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ECERS-R</a:t>
            </a:r>
            <a:endParaRPr lang="ru-RU" sz="36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0ABEE23-AB10-49B3-94AA-CFC70FEA2062}"/>
              </a:ext>
            </a:extLst>
          </p:cNvPr>
          <p:cNvSpPr/>
          <p:nvPr/>
        </p:nvSpPr>
        <p:spPr>
          <a:xfrm>
            <a:off x="690114" y="1224951"/>
            <a:ext cx="867817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Шкалы разработаны для комплексной оценки качества образовательной деятельности организаций, реализующих образовательные программы дошкольного образования для детей от 2,5 года до 5 лет. </a:t>
            </a:r>
          </a:p>
          <a:p>
            <a:pPr indent="449263" algn="just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Шкалы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использоваться:</a:t>
            </a:r>
          </a:p>
          <a:p>
            <a:pPr indent="449263"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руководителями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организаций для оценивания эффективности и повышения качества дошкольного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образования,</a:t>
            </a:r>
          </a:p>
          <a:p>
            <a:pPr indent="449263"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педагогами для самоанализа образовательной среды группы.</a:t>
            </a:r>
          </a:p>
          <a:p>
            <a:pPr indent="449263"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Всемирно признанные надёжность и валидность шкал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ECERS-R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делают их особенно полезными для  исследования и оценивания деятельности дошкольных организаций. </a:t>
            </a:r>
          </a:p>
        </p:txBody>
      </p:sp>
    </p:spTree>
    <p:extLst>
      <p:ext uri="{BB962C8B-B14F-4D97-AF65-F5344CB8AC3E}">
        <p14:creationId xmlns:p14="http://schemas.microsoft.com/office/powerpoint/2010/main" xmlns="" val="178242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527650-7273-4203-AF9E-074D85FCB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1412"/>
            <a:ext cx="10662249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Шкалы </a:t>
            </a:r>
            <a:r>
              <a:rPr lang="en-US" sz="27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ECERS </a:t>
            </a:r>
            <a:r>
              <a:rPr lang="ru-RU" sz="27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полностью соответствуют   </a:t>
            </a:r>
            <a:br>
              <a:rPr lang="ru-RU" sz="27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требованиям  ФГОС ДО и идеально подходят для оценки качества работы дошкольной образовательной организации на основе ФГОС ДО.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D632AC7-4996-4A20-9092-11083DDAC976}"/>
              </a:ext>
            </a:extLst>
          </p:cNvPr>
          <p:cNvSpPr/>
          <p:nvPr/>
        </p:nvSpPr>
        <p:spPr>
          <a:xfrm>
            <a:off x="980839" y="1881360"/>
            <a:ext cx="3473002" cy="36933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конструкты ФГОС ДО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DBB9EE2-F9B6-42E5-9420-2BE8B16A63CA}"/>
              </a:ext>
            </a:extLst>
          </p:cNvPr>
          <p:cNvSpPr/>
          <p:nvPr/>
        </p:nvSpPr>
        <p:spPr>
          <a:xfrm>
            <a:off x="5688104" y="1881360"/>
            <a:ext cx="3740639" cy="36933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конструкты шкал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ECERS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2C91583-74EA-41CD-AB5C-CB93B5A785BA}"/>
              </a:ext>
            </a:extLst>
          </p:cNvPr>
          <p:cNvSpPr/>
          <p:nvPr/>
        </p:nvSpPr>
        <p:spPr>
          <a:xfrm>
            <a:off x="822556" y="2497506"/>
            <a:ext cx="44050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благополучие детей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 Образования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Инициатива и самостоятельность детей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мышления и воображения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Двигательная активность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05E98B6-30F0-406E-90E0-E30363A52A0E}"/>
              </a:ext>
            </a:extLst>
          </p:cNvPr>
          <p:cNvSpPr/>
          <p:nvPr/>
        </p:nvSpPr>
        <p:spPr>
          <a:xfrm>
            <a:off x="5275197" y="2488879"/>
            <a:ext cx="403161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 оборудование «доступны» в течение значительной части дня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Среда «насыщена»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Среда наполнена результатами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детей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произведения преобладают над работами по образцу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Присмотр за двигательной активностью учит справляться с двигательными задачами, а не избегать их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0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3DDFE7-6DC8-49D8-9A1F-07C0710BC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шкал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95CEA2B-E04F-4569-815C-B5718FD36C88}"/>
              </a:ext>
            </a:extLst>
          </p:cNvPr>
          <p:cNvSpPr/>
          <p:nvPr/>
        </p:nvSpPr>
        <p:spPr>
          <a:xfrm>
            <a:off x="1164566" y="1524557"/>
            <a:ext cx="84883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ECERS-R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подшкал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Включают в общей сложности  43 показателя;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Балл по каждому показателю оценивается по индикаторам от 1 до 7 баллов;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Индикатор – описание наблюдаемых действий или объектов;</a:t>
            </a:r>
          </a:p>
        </p:txBody>
      </p:sp>
    </p:spTree>
    <p:extLst>
      <p:ext uri="{BB962C8B-B14F-4D97-AF65-F5344CB8AC3E}">
        <p14:creationId xmlns:p14="http://schemas.microsoft.com/office/powerpoint/2010/main" xmlns="" val="39666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static.diary.ru/userdir/1/7/8/0/1780099/561671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5" y="336431"/>
            <a:ext cx="11369614" cy="61161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19669" y="638355"/>
            <a:ext cx="58566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Структура шкалы </a:t>
            </a:r>
            <a:r>
              <a:rPr lang="en-US" sz="2200" b="1" u="sng" dirty="0" smtClean="0">
                <a:latin typeface="Times New Roman" pitchFamily="18" charset="0"/>
                <a:cs typeface="Times New Roman" pitchFamily="18" charset="0"/>
              </a:rPr>
              <a:t>ECERS-R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9350" y="188640"/>
            <a:ext cx="11713301" cy="648072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007435" y="1844824"/>
            <a:ext cx="3456384" cy="648072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Georgia" pitchFamily="18" charset="0"/>
              </a:rPr>
              <a:t>Подшкалы</a:t>
            </a:r>
            <a:endParaRPr lang="ru-RU" sz="2400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335360" y="2564904"/>
            <a:ext cx="460851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Предметно- пространственная среда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(8 показателей)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Присмотр и уход за детьми(6)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Речь и мышление(4)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Виды активности (10)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Взаимодействие (5)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Структурирование программы(4)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Родители и персонал (6)</a:t>
            </a:r>
            <a:endParaRPr lang="ru-RU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5135893" y="2636912"/>
            <a:ext cx="2880320" cy="720080"/>
          </a:xfrm>
          <a:prstGeom prst="roundRect">
            <a:avLst/>
          </a:prstGeom>
          <a:solidFill>
            <a:srgbClr val="92D050"/>
          </a:solidFill>
          <a:ln w="9525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Показатель </a:t>
            </a:r>
            <a:r>
              <a:rPr lang="en-US" sz="2000" b="1" dirty="0" smtClean="0">
                <a:solidFill>
                  <a:schemeClr val="tx1"/>
                </a:solidFill>
                <a:latin typeface="Georgia" pitchFamily="18" charset="0"/>
              </a:rPr>
              <a:t>I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8784299" y="2636912"/>
            <a:ext cx="2880320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Показатель </a:t>
            </a:r>
            <a:r>
              <a:rPr lang="en-US" sz="2000" b="1" dirty="0" smtClean="0">
                <a:solidFill>
                  <a:schemeClr val="tx1"/>
                </a:solidFill>
                <a:latin typeface="Georgia" pitchFamily="18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5711958" y="3717032"/>
            <a:ext cx="2208245" cy="576064"/>
          </a:xfrm>
          <a:prstGeom prst="roundRect">
            <a:avLst/>
          </a:prstGeom>
          <a:solidFill>
            <a:srgbClr val="FFA7A7"/>
          </a:solidFill>
          <a:ln w="952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Индикатор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5711958" y="4509120"/>
            <a:ext cx="2208245" cy="576064"/>
          </a:xfrm>
          <a:prstGeom prst="roundRect">
            <a:avLst/>
          </a:prstGeom>
          <a:solidFill>
            <a:srgbClr val="FFA7A7"/>
          </a:solidFill>
          <a:ln w="952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Индикатор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9360363" y="5301208"/>
            <a:ext cx="2208245" cy="576064"/>
          </a:xfrm>
          <a:prstGeom prst="roundRect">
            <a:avLst/>
          </a:prstGeom>
          <a:solidFill>
            <a:srgbClr val="FFA7A7"/>
          </a:solidFill>
          <a:ln w="952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Индикатор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Georgia" pitchFamily="18" charset="0"/>
              </a:rPr>
              <a:t>3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9360363" y="4509120"/>
            <a:ext cx="2208245" cy="576064"/>
          </a:xfrm>
          <a:prstGeom prst="roundRect">
            <a:avLst/>
          </a:prstGeom>
          <a:solidFill>
            <a:srgbClr val="FFA7A7"/>
          </a:solidFill>
          <a:ln w="952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Индикатор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Georgia" pitchFamily="18" charset="0"/>
              </a:rPr>
              <a:t>2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9360363" y="3717032"/>
            <a:ext cx="2208245" cy="576064"/>
          </a:xfrm>
          <a:prstGeom prst="roundRect">
            <a:avLst/>
          </a:prstGeom>
          <a:solidFill>
            <a:srgbClr val="FFA7A7"/>
          </a:solidFill>
          <a:ln w="952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Индикатор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1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5711958" y="5301208"/>
            <a:ext cx="2208245" cy="576064"/>
          </a:xfrm>
          <a:prstGeom prst="roundRect">
            <a:avLst/>
          </a:prstGeom>
          <a:solidFill>
            <a:srgbClr val="FFA7A7"/>
          </a:solidFill>
          <a:ln w="952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Индикатор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Georgia" pitchFamily="18" charset="0"/>
              </a:rPr>
              <a:t>3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5327915" y="3356992"/>
            <a:ext cx="0" cy="309634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5327915" y="6165304"/>
            <a:ext cx="48005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5327915" y="4077072"/>
            <a:ext cx="38404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5327915" y="4797152"/>
            <a:ext cx="38404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327915" y="5589240"/>
            <a:ext cx="38404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>
            <a:off x="8976320" y="3284984"/>
            <a:ext cx="0" cy="309634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8976320" y="6093296"/>
            <a:ext cx="48005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8976320" y="4005064"/>
            <a:ext cx="38404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8976320" y="4725144"/>
            <a:ext cx="38404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8976320" y="5517232"/>
            <a:ext cx="384043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5615948" y="1916832"/>
            <a:ext cx="4150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Показатели по индикаторам</a:t>
            </a:r>
            <a:endParaRPr lang="ru-RU" sz="20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516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 animBg="1"/>
      <p:bldP spid="88" grpId="0" animBg="1"/>
      <p:bldP spid="89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243832-ED4E-4317-9FB5-A6D4EB1DD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11" y="393940"/>
            <a:ext cx="8598907" cy="969034"/>
          </a:xfrm>
        </p:spPr>
        <p:txBody>
          <a:bodyPr/>
          <a:lstStyle/>
          <a:p>
            <a:pPr algn="ctr"/>
            <a:r>
              <a:rPr lang="ru-RU" altLang="ru-RU" sz="3200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r>
              <a:rPr lang="ru-RU" altLang="ru-RU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подшкал</a:t>
            </a:r>
            <a:r>
              <a:rPr lang="ru-RU" altLang="ru-RU" b="1" dirty="0">
                <a:solidFill>
                  <a:srgbClr val="FB6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FB6E0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A95CAF-2F0F-4D67-9313-61A8BDAC5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511" y="1539487"/>
            <a:ext cx="8598907" cy="4946153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ru-RU" sz="2800" i="1" u="sng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Подшкала</a:t>
            </a:r>
            <a:r>
              <a:rPr lang="ru-RU" sz="2800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1 - Предметно-пространственная среда</a:t>
            </a:r>
          </a:p>
          <a:p>
            <a:pPr>
              <a:buFont typeface="Arial" charset="0"/>
              <a:buNone/>
              <a:defRPr/>
            </a:pPr>
            <a:r>
              <a:rPr lang="ru-RU" sz="2800" i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Показатели:</a:t>
            </a:r>
            <a:endParaRPr lang="ru-RU" sz="2800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помещение;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мебель для ежедневного ухода, игр и учения;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мебель для отдыха и комфорта;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обустройство пространства для игр;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 для уединения;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связанное с детьми оформление пространства;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 для игр, развивающих крупную моторику;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развития крупной моторики.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660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B66CFC-4451-413B-9D97-65B6B2DC9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3" y="358084"/>
            <a:ext cx="8598907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Индикаторы показателей</a:t>
            </a:r>
          </a:p>
        </p:txBody>
      </p:sp>
      <p:pic>
        <p:nvPicPr>
          <p:cNvPr id="3" name="Picture 2" descr="C:\Users\Ольга\Documents\МЕРОПРИЯТИЯ\Экерс\Экерс шкала картинки\ч10047.jpg">
            <a:extLst>
              <a:ext uri="{FF2B5EF4-FFF2-40B4-BE49-F238E27FC236}">
                <a16:creationId xmlns:a16="http://schemas.microsoft.com/office/drawing/2014/main" xmlns="" id="{6399D7A0-A00D-492D-8C00-C6D5DAD4D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61" t="5901" b="23750"/>
          <a:stretch>
            <a:fillRect/>
          </a:stretch>
        </p:blipFill>
        <p:spPr bwMode="auto">
          <a:xfrm>
            <a:off x="1050435" y="1018484"/>
            <a:ext cx="4811713" cy="55165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Ольга\Documents\МЕРОПРИЯТИЯ\Экерс\Экерс шкала картинки\ч10048.jpg">
            <a:extLst>
              <a:ext uri="{FF2B5EF4-FFF2-40B4-BE49-F238E27FC236}">
                <a16:creationId xmlns:a16="http://schemas.microsoft.com/office/drawing/2014/main" xmlns="" id="{F113E831-1AC2-4DBA-A32C-8EF5CE518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00" r="10654" b="22301"/>
          <a:stretch>
            <a:fillRect/>
          </a:stretch>
        </p:blipFill>
        <p:spPr bwMode="auto">
          <a:xfrm>
            <a:off x="5862148" y="1018484"/>
            <a:ext cx="4246023" cy="55165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229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lesStrategy_FacetGreenTheme_16x9_TP103418064" id="{D87256E1-9872-493E-B720-92FCF51AA491}" vid="{31F67606-90CF-4D61-9B50-ABDC4CD7DD7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6836B0F-2395-43B9-BBEF-90A78CA70F2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1831</TotalTime>
  <Words>983</Words>
  <Application>Microsoft Office PowerPoint</Application>
  <PresentationFormat>Произвольный</PresentationFormat>
  <Paragraphs>132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Аспект</vt:lpstr>
      <vt:lpstr>«Применение шкал ECERS-R для комплексной оценки качества образования в дошкольных образовательных организациях».</vt:lpstr>
      <vt:lpstr>Что такое ECERS-R?</vt:lpstr>
      <vt:lpstr> Использование ECERS   в международных исследованиях </vt:lpstr>
      <vt:lpstr>ШКАЛЫ ECERS-R</vt:lpstr>
      <vt:lpstr>Шкалы ECERS полностью соответствуют    требованиям  ФГОС ДО и идеально подходят для оценки качества работы дошкольной образовательной организации на основе ФГОС ДО.   </vt:lpstr>
      <vt:lpstr>Структура шкал</vt:lpstr>
      <vt:lpstr>Слайд 7</vt:lpstr>
      <vt:lpstr>Показатели подшкал </vt:lpstr>
      <vt:lpstr>Индикаторы показателей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ПРОЦЕДУРА ПРОВЕДЕНИЯ ОЦЕНКИ</vt:lpstr>
      <vt:lpstr>Слайд 28</vt:lpstr>
      <vt:lpstr>Оценки выставляются следующим образом: </vt:lpstr>
      <vt:lpstr>Слайд 30</vt:lpstr>
      <vt:lpstr>Использование шкалы</vt:lpstr>
      <vt:lpstr> В хорошем детском саду дети: 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«Применение шкал ECERS для комплексной оценки качества образования в дошкольных образо»</dc:title>
  <dc:creator>Анна Лоева</dc:creator>
  <cp:keywords/>
  <cp:lastModifiedBy>pc-123</cp:lastModifiedBy>
  <cp:revision>121</cp:revision>
  <dcterms:created xsi:type="dcterms:W3CDTF">2017-10-16T00:50:48Z</dcterms:created>
  <dcterms:modified xsi:type="dcterms:W3CDTF">2019-02-19T07:51:55Z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TC034180659991</vt:lpwstr>
  </property>
</Properties>
</file>