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5" r:id="rId18"/>
    <p:sldId id="276" r:id="rId19"/>
    <p:sldId id="278" r:id="rId20"/>
    <p:sldId id="274" r:id="rId21"/>
    <p:sldId id="279" r:id="rId22"/>
    <p:sldId id="280" r:id="rId23"/>
    <p:sldId id="281" r:id="rId24"/>
    <p:sldId id="282" r:id="rId25"/>
    <p:sldId id="283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4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6000" dirty="0" smtClean="0"/>
              <a:t>Словарная работа на уроках ОРКСЭ (ОПК) и ОДНКНР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dirty="0" smtClean="0"/>
              <a:t>Учитель начальных классов:</a:t>
            </a:r>
          </a:p>
          <a:p>
            <a:pPr algn="r"/>
            <a:r>
              <a:rPr lang="ru-RU" dirty="0" smtClean="0"/>
              <a:t>Пономарева Т. В.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271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260648"/>
            <a:ext cx="864096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Способы </a:t>
            </a:r>
            <a:r>
              <a:rPr lang="ru-RU" sz="3200" dirty="0" err="1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семантизации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 новых и/или значимых слов сочетаются, например: </a:t>
            </a:r>
            <a:r>
              <a:rPr lang="ru-RU" sz="3200" b="1" u="sng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слово в рамке + объяснение в тексте + словарик, 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прилагаемый к учебнику:</a:t>
            </a:r>
          </a:p>
          <a:p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«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Библия 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– собрание многих книг, которые объединены под одной обложкой»;</a:t>
            </a:r>
          </a:p>
          <a:p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«Ветхий 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(в смысле «древний»)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 Завет – союз Бога с людьми был заключен в давние времена и действовал до 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Рождества 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Христова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»;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664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sz="4800" b="1" u="sng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Найти значение слова в </a:t>
            </a:r>
            <a:r>
              <a:rPr lang="ru-RU" sz="4800" b="1" u="sng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другом </a:t>
            </a:r>
            <a:r>
              <a:rPr lang="ru-RU" sz="4800" b="1" u="sng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источнике (словари, интернет</a:t>
            </a:r>
            <a:r>
              <a:rPr lang="ru-RU" sz="4800" b="1" u="sng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):</a:t>
            </a:r>
            <a:r>
              <a:rPr lang="ru-RU" sz="4800" b="1" u="sng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 </a:t>
            </a:r>
          </a:p>
          <a:p>
            <a:r>
              <a:rPr lang="ru-RU" sz="4800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«…</a:t>
            </a:r>
            <a:r>
              <a:rPr lang="ru-RU" sz="4800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SchoolBookSanPin"/>
              </a:rPr>
              <a:t>правителем Руси стал … князь Владимир, </a:t>
            </a:r>
            <a:r>
              <a:rPr lang="ru-RU" sz="4800" b="1" i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SchoolBookSanPin"/>
              </a:rPr>
              <a:t>ревностный язычник</a:t>
            </a:r>
            <a:r>
              <a:rPr lang="ru-RU" sz="4800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SchoolBookSanPin"/>
              </a:rPr>
              <a:t>, который отличался суровым нравом.</a:t>
            </a:r>
            <a:r>
              <a:rPr lang="ru-RU" sz="4800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» (О. Ю. Васильева и др., ч. 1., с. 22).  </a:t>
            </a:r>
            <a:endParaRPr lang="ru-RU" sz="4800" dirty="0">
              <a:solidFill>
                <a:schemeClr val="accent1">
                  <a:lumMod val="75000"/>
                </a:schemeClr>
              </a:solidFill>
              <a:latin typeface="Georgia" panose="02040502050405020303" pitchFamily="18" charset="0"/>
            </a:endParaRPr>
          </a:p>
          <a:p>
            <a:endParaRPr lang="ru-RU" sz="4800" dirty="0">
              <a:solidFill>
                <a:schemeClr val="accent1">
                  <a:lumMod val="75000"/>
                </a:schemeClr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1858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 smtClean="0"/>
              <a:t>Работа с внутренней	 формой слова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indent="450215" algn="just"/>
            <a:r>
              <a:rPr lang="ru-RU" i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Безбрачие, благодарение, благодать, благодеяние, благословение, благотворить, благотворящий, богохульство, воплотиться, вочеловечиться, милосердие, миротворцы, славословие, умиление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1400" dirty="0">
              <a:solidFill>
                <a:schemeClr val="accent1">
                  <a:lumMod val="75000"/>
                </a:schemeClr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/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Слово «благо» в церковнославянском языке означает ‘хорошо; добро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’. </a:t>
            </a:r>
          </a:p>
          <a:p>
            <a:pPr indent="450215" algn="just"/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Благодарить =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благо + дарить, то есть ‘дарить добро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’; </a:t>
            </a:r>
          </a:p>
          <a:p>
            <a:pPr indent="450215" algn="just"/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благовестник =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благо + весть + ник ‘тот, кто приносит благую (хорошую) весть’; </a:t>
            </a:r>
          </a:p>
          <a:p>
            <a:pPr indent="450215" algn="just"/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благотворить = ‘благо (добро) + творить, делать’.</a:t>
            </a:r>
          </a:p>
          <a:p>
            <a:pPr indent="0" algn="just"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***  </a:t>
            </a:r>
            <a:endParaRPr lang="ru-RU" sz="1400" dirty="0">
              <a:solidFill>
                <a:schemeClr val="accent1">
                  <a:lumMod val="75000"/>
                </a:schemeClr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/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Богохульство» (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хула на Бога). Хула – 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‘</a:t>
            </a:r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брань, ругань, обзывание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’</a:t>
            </a:r>
            <a:endParaRPr lang="ru-RU" sz="1400" b="1" dirty="0">
              <a:solidFill>
                <a:schemeClr val="accent1">
                  <a:lumMod val="75000"/>
                </a:schemeClr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378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Этимологизация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450215" algn="just"/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Совесть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(‘чувство моральной ответственности за свое поведение; нравственная самооценка своего поведения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’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о-весть – ‘совместное знание’; в</a:t>
            </a:r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сти – ‘знать’, со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‘совместное участие в чем-либо’. </a:t>
            </a:r>
            <a:endParaRPr lang="en-US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/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овесть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это </a:t>
            </a:r>
            <a:r>
              <a:rPr lang="ru-RU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совместное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знание человека и Бога; говорят, что совесть – это голос Бога в душе. </a:t>
            </a:r>
          </a:p>
          <a:p>
            <a:pPr indent="450215" algn="just"/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учебнике: «…Бог бесконечно любит каждого человека… </a:t>
            </a:r>
            <a:r>
              <a:rPr lang="ru-RU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Голосом совести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 подсказывает, что совершать зло плохо» (О. Л.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Янушкявичене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др. с. 38).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7842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Этимологизация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b="1" i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Грех</a:t>
            </a:r>
            <a:r>
              <a:rPr lang="ru-RU" sz="4400" i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sz="4400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(‘предосудительный поступок, нарушение воли Бога’) восходит к глаголу </a:t>
            </a:r>
            <a:r>
              <a:rPr lang="ru-RU" sz="4400" u="sng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«греть», </a:t>
            </a:r>
            <a:r>
              <a:rPr lang="ru-RU" sz="4400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первоначально грех – ‘жжение’ (совести).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318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«Перевод с русского на русский»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indent="450215" algn="just"/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содетель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(устар.) – создатель; </a:t>
            </a:r>
            <a:endParaRPr lang="en-US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/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насущный – необходимый.</a:t>
            </a:r>
            <a:endParaRPr lang="ru-RU" sz="14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/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завет (высок.) – наказ, завещание; </a:t>
            </a:r>
            <a:endParaRPr lang="ru-RU" sz="14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/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тварь (книжн.) – живое существо; </a:t>
            </a:r>
            <a:endParaRPr lang="ru-RU" sz="14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/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алчущий (высок.) – голодный; </a:t>
            </a:r>
            <a:endParaRPr lang="ru-RU" sz="14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/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жаждущий (устар.) – испытывающий жажду (желание пить); </a:t>
            </a:r>
            <a:endParaRPr lang="ru-RU" sz="14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/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козлища (церк. и книжн., устар.) – козлы; </a:t>
            </a:r>
            <a:endParaRPr lang="ru-RU" sz="14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/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ломимый (арх.) – преломляемый; </a:t>
            </a:r>
            <a:endParaRPr lang="ru-RU" sz="14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/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претворить (устар.) – преобразовать; </a:t>
            </a:r>
            <a:endParaRPr lang="ru-RU" sz="14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/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блаженный – счастливый; </a:t>
            </a:r>
            <a:endParaRPr lang="ru-RU" sz="14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8962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Работа с устаревшими грамматическими формами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indent="450215" algn="just"/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Душе моя, душе моя, </a:t>
            </a:r>
            <a:r>
              <a:rPr lang="ru-RU" sz="3600" dirty="0" err="1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восстани</a:t>
            </a:r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что спиши?»; </a:t>
            </a:r>
          </a:p>
          <a:p>
            <a:pPr indent="450215" algn="just"/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«Всея твари </a:t>
            </a:r>
            <a:r>
              <a:rPr lang="ru-RU" sz="3600" dirty="0" err="1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Содетелю</a:t>
            </a:r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», </a:t>
            </a:r>
          </a:p>
          <a:p>
            <a:pPr indent="450215" algn="just"/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«Блажен муж, иже и скоты милует». </a:t>
            </a:r>
          </a:p>
          <a:p>
            <a:pPr indent="450215" algn="just"/>
            <a:r>
              <a:rPr lang="ru-RU" sz="3600" b="1" u="sng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Звательный падеж (отче, душе, </a:t>
            </a:r>
            <a:r>
              <a:rPr lang="ru-RU" sz="3600" b="1" u="sng" dirty="0" err="1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содетелю</a:t>
            </a:r>
            <a:r>
              <a:rPr lang="ru-RU" sz="3600" b="1" u="sng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), </a:t>
            </a:r>
          </a:p>
          <a:p>
            <a:pPr indent="450215" algn="just"/>
            <a:r>
              <a:rPr lang="ru-RU" sz="3600" b="1" u="sng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косвенные падежей (скоты), </a:t>
            </a:r>
          </a:p>
          <a:p>
            <a:pPr indent="450215" algn="just"/>
            <a:r>
              <a:rPr lang="ru-RU" sz="3600" b="1" u="sng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глагольные формы (спиши, </a:t>
            </a:r>
            <a:r>
              <a:rPr lang="ru-RU" sz="3600" b="1" u="sng" dirty="0" err="1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восстани</a:t>
            </a:r>
            <a:r>
              <a:rPr lang="ru-RU" sz="3600" b="1" u="sng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), </a:t>
            </a:r>
            <a:endParaRPr lang="ru-RU" sz="3600" b="1" u="sng" dirty="0">
              <a:solidFill>
                <a:schemeClr val="accent1">
                  <a:lumMod val="75000"/>
                </a:schemeClr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/>
            <a:r>
              <a:rPr lang="ru-RU" sz="3600" b="1" u="sng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архаичные союзные слова (</a:t>
            </a:r>
            <a:r>
              <a:rPr lang="ru-RU" sz="3600" i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иже</a:t>
            </a:r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6195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ru-RU" sz="6600" b="1" i="1" dirty="0" smtClean="0">
              <a:latin typeface="Georgia" pitchFamily="18" charset="0"/>
            </a:endParaRPr>
          </a:p>
          <a:p>
            <a:pPr algn="ctr"/>
            <a:r>
              <a:rPr lang="ru-RU" sz="6600" b="1" i="1" dirty="0" smtClean="0">
                <a:latin typeface="Georgia" pitchFamily="18" charset="0"/>
              </a:rPr>
              <a:t>Практическая работа</a:t>
            </a:r>
            <a:endParaRPr lang="ru-RU" sz="6600" b="1" i="1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566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Отличие ЦСЯ и РЯ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86528884"/>
              </p:ext>
            </p:extLst>
          </p:nvPr>
        </p:nvGraphicFramePr>
        <p:xfrm>
          <a:off x="395537" y="1600200"/>
          <a:ext cx="8291264" cy="420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6464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ЦСЯ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РЯ</a:t>
                      </a:r>
                      <a:endParaRPr lang="ru-RU" sz="4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i="1" dirty="0" smtClean="0"/>
                        <a:t>Неполногласие:</a:t>
                      </a:r>
                      <a:r>
                        <a:rPr lang="ru-RU" sz="4000" i="1" baseline="0" dirty="0" smtClean="0"/>
                        <a:t> </a:t>
                      </a:r>
                      <a:endParaRPr lang="ru-RU" sz="4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i="1" dirty="0" smtClean="0"/>
                        <a:t>Полногласие</a:t>
                      </a:r>
                      <a:endParaRPr lang="ru-RU" sz="4000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-</a:t>
                      </a:r>
                      <a:r>
                        <a:rPr lang="ru-RU" sz="4000" dirty="0" err="1" smtClean="0"/>
                        <a:t>ра</a:t>
                      </a:r>
                      <a:r>
                        <a:rPr lang="ru-RU" sz="4000" dirty="0" smtClean="0"/>
                        <a:t>-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- </a:t>
                      </a:r>
                      <a:r>
                        <a:rPr lang="ru-RU" sz="4000" dirty="0" err="1" smtClean="0"/>
                        <a:t>ро</a:t>
                      </a:r>
                      <a:r>
                        <a:rPr lang="ru-RU" sz="4000" dirty="0" smtClean="0"/>
                        <a:t>-, -</a:t>
                      </a:r>
                      <a:r>
                        <a:rPr lang="ru-RU" sz="4000" dirty="0" err="1" smtClean="0"/>
                        <a:t>оро</a:t>
                      </a:r>
                      <a:r>
                        <a:rPr lang="ru-RU" sz="4000" dirty="0" smtClean="0"/>
                        <a:t>-</a:t>
                      </a:r>
                      <a:endParaRPr lang="ru-RU" sz="4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-ла-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-</a:t>
                      </a:r>
                      <a:r>
                        <a:rPr lang="ru-RU" sz="4000" dirty="0" err="1" smtClean="0"/>
                        <a:t>оло</a:t>
                      </a:r>
                      <a:r>
                        <a:rPr lang="ru-RU" sz="4000" dirty="0" smtClean="0"/>
                        <a:t>-</a:t>
                      </a:r>
                      <a:endParaRPr lang="ru-RU" sz="4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-ре-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 - ере</a:t>
                      </a:r>
                      <a:endParaRPr lang="ru-RU" sz="4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-</a:t>
                      </a:r>
                      <a:r>
                        <a:rPr lang="ru-RU" sz="4000" dirty="0" err="1" smtClean="0"/>
                        <a:t>ле</a:t>
                      </a:r>
                      <a:r>
                        <a:rPr lang="ru-RU" sz="4000" dirty="0" smtClean="0"/>
                        <a:t>-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-ело-</a:t>
                      </a:r>
                      <a:endParaRPr lang="ru-RU" sz="40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758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Отличие ЦСЯ и РЯ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42443242"/>
              </p:ext>
            </p:extLst>
          </p:nvPr>
        </p:nvGraphicFramePr>
        <p:xfrm>
          <a:off x="395537" y="1600200"/>
          <a:ext cx="8291264" cy="490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6464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ЦСЯ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РЯ</a:t>
                      </a:r>
                      <a:endParaRPr lang="ru-RU" sz="4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i="1" dirty="0" smtClean="0"/>
                        <a:t>Буквы (фонемы):</a:t>
                      </a:r>
                      <a:r>
                        <a:rPr lang="ru-RU" sz="4000" i="1" baseline="0" dirty="0" smtClean="0"/>
                        <a:t> </a:t>
                      </a:r>
                      <a:endParaRPr lang="ru-RU" sz="4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-щ-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-ч-</a:t>
                      </a:r>
                      <a:endParaRPr lang="ru-RU" sz="4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-</a:t>
                      </a:r>
                      <a:r>
                        <a:rPr lang="ru-RU" sz="4000" dirty="0" err="1" smtClean="0"/>
                        <a:t>жд</a:t>
                      </a:r>
                      <a:r>
                        <a:rPr lang="ru-RU" sz="4000" dirty="0" smtClean="0"/>
                        <a:t>-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-ж-</a:t>
                      </a:r>
                      <a:endParaRPr lang="ru-RU" sz="4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i="1" dirty="0" smtClean="0"/>
                        <a:t>Начало слова:</a:t>
                      </a:r>
                      <a:endParaRPr lang="ru-RU" sz="4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Ю-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У-</a:t>
                      </a:r>
                      <a:endParaRPr lang="ru-RU" sz="4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О-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Е-</a:t>
                      </a:r>
                      <a:endParaRPr lang="ru-RU" sz="40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2376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b="1" dirty="0"/>
              <a:t>Квасников Сергей Владимирович</a:t>
            </a:r>
            <a:r>
              <a:rPr lang="ru-RU" sz="3200" dirty="0"/>
              <a:t>  - старший преподаватель УРГПУ,  г. Екатеринбург.</a:t>
            </a:r>
          </a:p>
          <a:p>
            <a:r>
              <a:rPr lang="ru-RU" sz="3200" b="1" dirty="0" err="1"/>
              <a:t>Дьячкова</a:t>
            </a:r>
            <a:r>
              <a:rPr lang="ru-RU" sz="3200" b="1" dirty="0"/>
              <a:t> Наталья Александровна</a:t>
            </a:r>
            <a:r>
              <a:rPr lang="ru-RU" sz="3200" dirty="0"/>
              <a:t> – доктор филологических наук, профессор, Миссионерский институт, г. Екатеринбург.</a:t>
            </a:r>
          </a:p>
        </p:txBody>
      </p:sp>
    </p:spTree>
    <p:extLst>
      <p:ext uri="{BB962C8B-B14F-4D97-AF65-F5344CB8AC3E}">
        <p14:creationId xmlns:p14="http://schemas.microsoft.com/office/powerpoint/2010/main" val="1859556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ё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dirty="0" smtClean="0"/>
              <a:t>Практическая  работа</a:t>
            </a:r>
            <a:endParaRPr lang="ru-RU" sz="6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8689"/>
            <a:ext cx="8100391" cy="7058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2233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E:\01.11. РМО\Церковнославянский язык 2022\Иконы ЦСЯ\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0"/>
            <a:ext cx="57912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456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E:\01.11. РМО\Церковнославянский язык 2022\Иконы ЦСЯ\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003"/>
            <a:ext cx="9144000" cy="6807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1397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E:\01.11. РМО\Церковнославянский язык 2022\Иконы ЦСЯ\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0"/>
            <a:ext cx="59436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4026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E:\01.11. РМО\Церковнославянский язык 2022\Иконы ЦСЯ\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4510" y="0"/>
            <a:ext cx="55549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3265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E:\01.11. РМО\Церковнославянский язык 2022\Иконы ЦСЯ\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6826" y="0"/>
            <a:ext cx="507034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5862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Церковно-религиозный стиль --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450215" algn="just"/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функциональная разновидность современного русского литературного языка, обслуживающая сферу церковно-религиозной жизни.  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3318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/>
              <a:t>Изменение значения слов</a:t>
            </a:r>
            <a:endParaRPr lang="ru-RU" sz="4400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628650" y="1498600"/>
            <a:ext cx="4439118" cy="533401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В светском дискурсе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В церковном дискурсе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3A394F52-E6BA-4FD3-8245-5B61776F04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16E6094F-4633-4E3F-B645-BAC5E3C63D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EC25-63A3-4E38-98B7-0A3E0B54ADD9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ru-RU" sz="2800" i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спастись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 – </a:t>
            </a: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‘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уберечься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, избавиться от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чего-нибудь 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опасного,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угрожающего</a:t>
            </a: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’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;</a:t>
            </a:r>
          </a:p>
          <a:p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спасение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–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‘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избавление 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от опасности,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несчастья</a:t>
            </a: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’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pPr lvl="0">
              <a:buClr>
                <a:srgbClr val="549E39"/>
              </a:buClr>
            </a:pPr>
            <a:r>
              <a:rPr lang="ru-RU" sz="28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 </a:t>
            </a:r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спасение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–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‘избавление от 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власти </a:t>
            </a:r>
            <a:r>
              <a:rPr lang="ru-RU" sz="2800" dirty="0" err="1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диавола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, греха,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смертности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, приобщение к вечной блаженной жизни в Царстве Небесном’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Georgia" panose="02040502050405020303" pitchFamily="18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BEC38659-9003-4E81-BE40-C3BDB35F98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2962" y="159318"/>
            <a:ext cx="1526758" cy="62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927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717065888"/>
              </p:ext>
            </p:extLst>
          </p:nvPr>
        </p:nvGraphicFramePr>
        <p:xfrm>
          <a:off x="-36512" y="332656"/>
          <a:ext cx="10011320" cy="59149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23916"/>
                <a:gridCol w="4987404"/>
              </a:tblGrid>
              <a:tr h="936104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Georgia" panose="02040502050405020303" pitchFamily="18" charset="0"/>
                        </a:rPr>
                        <a:t>церковнославянизм</a:t>
                      </a:r>
                      <a:endParaRPr lang="ru-RU" sz="2400" dirty="0"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Georgia" panose="02040502050405020303" pitchFamily="18" charset="0"/>
                        </a:rPr>
                        <a:t>слово русского языка</a:t>
                      </a:r>
                      <a:endParaRPr lang="ru-RU" sz="2400" dirty="0">
                        <a:latin typeface="Georgia" panose="02040502050405020303" pitchFamily="18" charset="0"/>
                      </a:endParaRPr>
                    </a:p>
                  </a:txBody>
                  <a:tcPr/>
                </a:tc>
              </a:tr>
              <a:tr h="645812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400" b="0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теплый</a:t>
                      </a:r>
                      <a:r>
                        <a:rPr lang="ru-RU" sz="24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– ’очень горячий, обжигающий’ (теплый молитвенник)</a:t>
                      </a:r>
                      <a:endParaRPr lang="ru-RU" sz="2400" b="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400" b="0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теплый</a:t>
                      </a:r>
                      <a:r>
                        <a:rPr lang="ru-RU" sz="24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– ‘дающий тепло, являющийся источником тепла’</a:t>
                      </a:r>
                      <a:endParaRPr lang="ru-RU" sz="2400" b="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36521">
                <a:tc>
                  <a:txBody>
                    <a:bodyPr/>
                    <a:lstStyle/>
                    <a:p>
                      <a:endParaRPr lang="ru-RU" sz="2400" b="0" dirty="0"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0" dirty="0">
                        <a:latin typeface="Georgia" panose="02040502050405020303" pitchFamily="18" charset="0"/>
                      </a:endParaRPr>
                    </a:p>
                  </a:txBody>
                  <a:tcPr/>
                </a:tc>
              </a:tr>
              <a:tr h="1125900"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2400" b="0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приятный</a:t>
                      </a:r>
                      <a:r>
                        <a:rPr lang="ru-RU" sz="24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– ‘такой, который будет принят’ (Постимся постом приятным, </a:t>
                      </a:r>
                      <a:r>
                        <a:rPr lang="ru-RU" sz="2400" b="0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благоугодным</a:t>
                      </a:r>
                      <a:r>
                        <a:rPr lang="ru-RU" sz="24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0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Господеви</a:t>
                      </a:r>
                      <a:r>
                        <a:rPr lang="ru-RU" sz="24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!)’</a:t>
                      </a:r>
                      <a:endParaRPr lang="ru-RU" sz="2400" b="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2400" b="0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приятный</a:t>
                      </a:r>
                      <a:r>
                        <a:rPr lang="ru-RU" sz="24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– </a:t>
                      </a:r>
                      <a:r>
                        <a:rPr lang="en-US" sz="24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‘</a:t>
                      </a:r>
                      <a:r>
                        <a:rPr lang="ru-RU" sz="24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доставляющий удовольствие</a:t>
                      </a:r>
                      <a:r>
                        <a:rPr lang="en-US" sz="24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’</a:t>
                      </a:r>
                      <a:endParaRPr lang="ru-RU" sz="2400" b="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61990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400" b="0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брань</a:t>
                      </a:r>
                      <a:r>
                        <a:rPr lang="ru-RU" sz="24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– ‘война, битва, враг’ (духовная брань)</a:t>
                      </a:r>
                      <a:endParaRPr lang="ru-RU" sz="2400" b="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400" b="0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брань</a:t>
                      </a:r>
                      <a:r>
                        <a:rPr lang="ru-RU" sz="24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– ‘оскорбительные, грубые слова, ругань’</a:t>
                      </a:r>
                      <a:endParaRPr lang="ru-RU" sz="2400" b="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199365"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2400" b="0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прелесть</a:t>
                      </a:r>
                      <a:r>
                        <a:rPr lang="ru-RU" sz="24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– ‘обман, обольщение’ (Он впал в прелесть).</a:t>
                      </a:r>
                      <a:endParaRPr lang="ru-RU" sz="2400" b="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2400" b="0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прелесть – </a:t>
                      </a:r>
                      <a:r>
                        <a:rPr lang="ru-RU" sz="24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‘привлекательность’</a:t>
                      </a:r>
                      <a:endParaRPr lang="ru-RU" sz="2400" b="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400" b="0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b="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1700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315866458"/>
              </p:ext>
            </p:extLst>
          </p:nvPr>
        </p:nvGraphicFramePr>
        <p:xfrm>
          <a:off x="457200" y="1465860"/>
          <a:ext cx="8291264" cy="51617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06420"/>
                <a:gridCol w="3884844"/>
              </a:tblGrid>
              <a:tr h="595528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Georgia" panose="02040502050405020303" pitchFamily="18" charset="0"/>
                        </a:rPr>
                        <a:t>церковнославянизм</a:t>
                      </a:r>
                      <a:endParaRPr lang="ru-RU" sz="2000" dirty="0">
                        <a:latin typeface="Georgia" panose="02040502050405020303" pitchFamily="18" charset="0"/>
                      </a:endParaRPr>
                    </a:p>
                  </a:txBody>
                  <a:tcPr marL="112541" marR="112541"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Georgia" panose="02040502050405020303" pitchFamily="18" charset="0"/>
                        </a:rPr>
                        <a:t>слово русского языка</a:t>
                      </a:r>
                      <a:endParaRPr lang="ru-RU" sz="2000" dirty="0">
                        <a:latin typeface="Georgia" panose="02040502050405020303" pitchFamily="18" charset="0"/>
                      </a:endParaRPr>
                    </a:p>
                  </a:txBody>
                  <a:tcPr marL="112541" marR="112541"/>
                </a:tc>
              </a:tr>
              <a:tr h="1274379"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2400" b="0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искренний – </a:t>
                      </a:r>
                      <a:r>
                        <a:rPr lang="ru-RU" sz="24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‘ближний’ (ты и искренние твои, </a:t>
                      </a:r>
                      <a:r>
                        <a:rPr lang="ru-RU" sz="2400" b="0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седящие</a:t>
                      </a:r>
                      <a:r>
                        <a:rPr lang="ru-RU" sz="24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перед </a:t>
                      </a:r>
                      <a:r>
                        <a:rPr lang="ru-RU" sz="2400" b="0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лицем</a:t>
                      </a:r>
                      <a:r>
                        <a:rPr lang="ru-RU" sz="24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Твоим)</a:t>
                      </a:r>
                      <a:endParaRPr lang="ru-RU" sz="2400" b="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4405" marR="84405" marT="0" marB="0"/>
                </a:tc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2400" b="0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Искренний – </a:t>
                      </a:r>
                      <a:r>
                        <a:rPr lang="ru-RU" sz="24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‘правдивый, откровенный’</a:t>
                      </a:r>
                      <a:endParaRPr lang="ru-RU" sz="2400" b="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4405" marR="84405" marT="0" marB="0"/>
                </a:tc>
              </a:tr>
              <a:tr h="1699173"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2400" b="0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целование – </a:t>
                      </a:r>
                      <a:r>
                        <a:rPr lang="ru-RU" sz="24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‘приветствие’ (Архистратиг Гавриил принес Деве целование) </a:t>
                      </a:r>
                      <a:endParaRPr lang="ru-RU" sz="2400" b="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4405" marR="84405" marT="0" marB="0"/>
                </a:tc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2400" b="0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поцелуй – </a:t>
                      </a:r>
                      <a:r>
                        <a:rPr lang="ru-RU" sz="24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’прикосновение губами к кому-, чему-либо как выражение любви, ласки, привета’</a:t>
                      </a:r>
                      <a:endParaRPr lang="ru-RU" sz="2400" b="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4405" marR="84405" marT="0" marB="0"/>
                </a:tc>
              </a:tr>
              <a:tr h="1274379"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2400" b="0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развращенный</a:t>
                      </a:r>
                      <a:r>
                        <a:rPr lang="ru-RU" sz="24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– ‘превратный’ (развращенные слова)</a:t>
                      </a:r>
                      <a:endParaRPr lang="ru-RU" sz="2400" b="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4405" marR="84405" marT="0" marB="0"/>
                </a:tc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2400" b="0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развращенный – </a:t>
                      </a:r>
                      <a:r>
                        <a:rPr lang="ru-RU" sz="24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‘развратный, нравственно испорченный’</a:t>
                      </a:r>
                      <a:endParaRPr lang="ru-RU" sz="2400" b="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4405" marR="84405" marT="0" marB="0"/>
                </a:tc>
              </a:tr>
            </a:tbl>
          </a:graphicData>
        </a:graphic>
      </p:graphicFrame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5390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Семантизация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1916832"/>
            <a:ext cx="820891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превращение незнакомого слова в знакомое, что составляет основу обогащения словарного запаса школьника</a:t>
            </a:r>
            <a:r>
              <a:rPr lang="ru-RU" sz="4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48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884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Словарик школьника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35537140"/>
              </p:ext>
            </p:extLst>
          </p:nvPr>
        </p:nvGraphicFramePr>
        <p:xfrm>
          <a:off x="0" y="1412776"/>
          <a:ext cx="8758808" cy="6201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6061"/>
                <a:gridCol w="3054858"/>
                <a:gridCol w="2897889"/>
              </a:tblGrid>
              <a:tr h="2013776"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Слово</a:t>
                      </a:r>
                      <a:endParaRPr lang="ru-RU" sz="4000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Значение</a:t>
                      </a:r>
                      <a:endParaRPr lang="ru-RU" sz="4000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ru-RU" sz="4000" dirty="0" err="1" smtClean="0"/>
                        <a:t>Употребле-ние</a:t>
                      </a:r>
                      <a:r>
                        <a:rPr lang="ru-RU" sz="4000" dirty="0" smtClean="0"/>
                        <a:t> в речи</a:t>
                      </a:r>
                      <a:endParaRPr lang="ru-RU" sz="4000" dirty="0"/>
                    </a:p>
                  </a:txBody>
                  <a:tcPr marL="68580" marR="68580"/>
                </a:tc>
              </a:tr>
              <a:tr h="4187376"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Милосердие</a:t>
                      </a:r>
                      <a:endParaRPr lang="ru-RU" sz="3200" b="1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милое, сердце. </a:t>
                      </a:r>
                    </a:p>
                    <a:p>
                      <a:r>
                        <a:rPr lang="ru-RU" sz="3200" dirty="0" smtClean="0"/>
                        <a:t>Чувство готовности оказать бескорыстную помощь, прощение</a:t>
                      </a:r>
                      <a:endParaRPr lang="ru-RU" sz="3200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Милосердие – одна из христианских добродетелей</a:t>
                      </a:r>
                      <a:endParaRPr lang="ru-RU" sz="3200" dirty="0"/>
                    </a:p>
                  </a:txBody>
                  <a:tcPr marL="68580" marR="68580"/>
                </a:tc>
              </a:tr>
            </a:tbl>
          </a:graphicData>
        </a:graphic>
      </p:graphicFrame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EC25-63A3-4E38-98B7-0A3E0B54ADD9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9302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Способы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семантизации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450215" algn="just"/>
            <a:r>
              <a:rPr lang="ru-RU" sz="4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найти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объяснение значения слова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тексте при помощи пояснительного оборота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например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«Повествование в Библии разворачивается от рассказа о создании мира </a:t>
            </a:r>
            <a:r>
              <a:rPr lang="ru-RU" u="sng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 пророчества </a:t>
            </a:r>
            <a:r>
              <a:rPr lang="ru-RU" i="1" u="sng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(то есть предсказания)</a:t>
            </a:r>
            <a:r>
              <a:rPr lang="ru-RU" u="sng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конца мира (А. В. Кураев, с. 19);  </a:t>
            </a:r>
            <a:endParaRPr lang="ru-RU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/>
            <a:endParaRPr lang="ru-RU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7628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94</TotalTime>
  <Words>890</Words>
  <Application>Microsoft Office PowerPoint</Application>
  <PresentationFormat>Экран (4:3)</PresentationFormat>
  <Paragraphs>114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Исполнительная</vt:lpstr>
      <vt:lpstr>Словарная работа на уроках ОРКСЭ (ОПК) и ОДНКНР</vt:lpstr>
      <vt:lpstr>Презентация PowerPoint</vt:lpstr>
      <vt:lpstr>Церковно-религиозный стиль --</vt:lpstr>
      <vt:lpstr>Изменение значения слов</vt:lpstr>
      <vt:lpstr>Презентация PowerPoint</vt:lpstr>
      <vt:lpstr>Презентация PowerPoint</vt:lpstr>
      <vt:lpstr>Семантизация</vt:lpstr>
      <vt:lpstr>Словарик школьника</vt:lpstr>
      <vt:lpstr>Способы семантизации</vt:lpstr>
      <vt:lpstr>Презентация PowerPoint</vt:lpstr>
      <vt:lpstr>Презентация PowerPoint</vt:lpstr>
      <vt:lpstr>Работа с внутренней  формой слова</vt:lpstr>
      <vt:lpstr>Этимологизация</vt:lpstr>
      <vt:lpstr>Этимологизация</vt:lpstr>
      <vt:lpstr>«Перевод с русского на русский»</vt:lpstr>
      <vt:lpstr>Работа с устаревшими грамматическими формами</vt:lpstr>
      <vt:lpstr>Презентация PowerPoint</vt:lpstr>
      <vt:lpstr>Отличие ЦСЯ и РЯ</vt:lpstr>
      <vt:lpstr>Отличие ЦСЯ и РЯ</vt:lpstr>
      <vt:lpstr>ё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Словарная работа на уроках ОРКСЭ (ОПК) и ОДНКНР</dc:title>
  <dc:creator>U12</dc:creator>
  <cp:lastModifiedBy>U12</cp:lastModifiedBy>
  <cp:revision>12</cp:revision>
  <dcterms:created xsi:type="dcterms:W3CDTF">2023-10-30T09:15:15Z</dcterms:created>
  <dcterms:modified xsi:type="dcterms:W3CDTF">2023-10-31T05:49:16Z</dcterms:modified>
</cp:coreProperties>
</file>