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37"/>
  </p:notesMasterIdLst>
  <p:handoutMasterIdLst>
    <p:handoutMasterId r:id="rId38"/>
  </p:handoutMasterIdLst>
  <p:sldIdLst>
    <p:sldId id="257" r:id="rId2"/>
    <p:sldId id="375" r:id="rId3"/>
    <p:sldId id="388" r:id="rId4"/>
    <p:sldId id="387" r:id="rId5"/>
    <p:sldId id="376" r:id="rId6"/>
    <p:sldId id="410" r:id="rId7"/>
    <p:sldId id="377" r:id="rId8"/>
    <p:sldId id="378" r:id="rId9"/>
    <p:sldId id="379" r:id="rId10"/>
    <p:sldId id="363" r:id="rId11"/>
    <p:sldId id="380" r:id="rId12"/>
    <p:sldId id="381" r:id="rId13"/>
    <p:sldId id="383" r:id="rId14"/>
    <p:sldId id="384" r:id="rId15"/>
    <p:sldId id="386" r:id="rId16"/>
    <p:sldId id="389" r:id="rId17"/>
    <p:sldId id="390" r:id="rId18"/>
    <p:sldId id="391" r:id="rId19"/>
    <p:sldId id="392" r:id="rId20"/>
    <p:sldId id="409" r:id="rId21"/>
    <p:sldId id="396" r:id="rId22"/>
    <p:sldId id="393" r:id="rId23"/>
    <p:sldId id="394" r:id="rId24"/>
    <p:sldId id="395" r:id="rId25"/>
    <p:sldId id="398" r:id="rId26"/>
    <p:sldId id="399" r:id="rId27"/>
    <p:sldId id="400" r:id="rId28"/>
    <p:sldId id="401" r:id="rId29"/>
    <p:sldId id="402" r:id="rId30"/>
    <p:sldId id="403" r:id="rId31"/>
    <p:sldId id="404" r:id="rId32"/>
    <p:sldId id="405" r:id="rId33"/>
    <p:sldId id="406" r:id="rId34"/>
    <p:sldId id="408" r:id="rId35"/>
    <p:sldId id="407" r:id="rId36"/>
  </p:sldIdLst>
  <p:sldSz cx="12192000" cy="6858000"/>
  <p:notesSz cx="9926638" cy="679767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xmlns="">
        <p15:guide id="1" orient="horz" pos="2141" userDrawn="1">
          <p15:clr>
            <a:srgbClr val="A4A3A4"/>
          </p15:clr>
        </p15:guide>
        <p15:guide id="2" pos="3127"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9F6"/>
    <a:srgbClr val="E9F0E8"/>
    <a:srgbClr val="D1DFCE"/>
    <a:srgbClr val="F3FA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78" autoAdjust="0"/>
    <p:restoredTop sz="74568" autoAdjust="0"/>
  </p:normalViewPr>
  <p:slideViewPr>
    <p:cSldViewPr snapToGrid="0">
      <p:cViewPr>
        <p:scale>
          <a:sx n="42" d="100"/>
          <a:sy n="42" d="100"/>
        </p:scale>
        <p:origin x="-930"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67" d="100"/>
          <a:sy n="67" d="100"/>
        </p:scale>
        <p:origin x="2748" y="60"/>
      </p:cViewPr>
      <p:guideLst>
        <p:guide orient="horz" pos="2141"/>
        <p:guide pos="312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4302625" cy="340265"/>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5621696" y="0"/>
            <a:ext cx="4302625" cy="340265"/>
          </a:xfrm>
          <a:prstGeom prst="rect">
            <a:avLst/>
          </a:prstGeom>
        </p:spPr>
        <p:txBody>
          <a:bodyPr vert="horz" lIns="91440" tIns="45720" rIns="91440" bIns="45720" rtlCol="0"/>
          <a:lstStyle>
            <a:lvl1pPr algn="r">
              <a:defRPr sz="1200"/>
            </a:lvl1pPr>
          </a:lstStyle>
          <a:p>
            <a:fld id="{BD8E2BAF-F992-498E-9115-672694B05D11}" type="datetimeFigureOut">
              <a:rPr lang="ru-RU" smtClean="0"/>
              <a:t>30.10.2023</a:t>
            </a:fld>
            <a:endParaRPr lang="ru-RU"/>
          </a:p>
        </p:txBody>
      </p:sp>
      <p:sp>
        <p:nvSpPr>
          <p:cNvPr id="4" name="Нижний колонтитул 3"/>
          <p:cNvSpPr>
            <a:spLocks noGrp="1"/>
          </p:cNvSpPr>
          <p:nvPr>
            <p:ph type="ftr" sz="quarter" idx="2"/>
          </p:nvPr>
        </p:nvSpPr>
        <p:spPr>
          <a:xfrm>
            <a:off x="0" y="6457410"/>
            <a:ext cx="4302625" cy="340265"/>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5621696" y="6457410"/>
            <a:ext cx="4302625" cy="340265"/>
          </a:xfrm>
          <a:prstGeom prst="rect">
            <a:avLst/>
          </a:prstGeom>
        </p:spPr>
        <p:txBody>
          <a:bodyPr vert="horz" lIns="91440" tIns="45720" rIns="91440" bIns="45720" rtlCol="0" anchor="b"/>
          <a:lstStyle>
            <a:lvl1pPr algn="r">
              <a:defRPr sz="1200"/>
            </a:lvl1pPr>
          </a:lstStyle>
          <a:p>
            <a:fld id="{FB30E25D-FB53-4013-9C0A-91D9BC50EAFA}" type="slidenum">
              <a:rPr lang="ru-RU" smtClean="0"/>
              <a:t>‹#›</a:t>
            </a:fld>
            <a:endParaRPr lang="ru-RU"/>
          </a:p>
        </p:txBody>
      </p:sp>
    </p:spTree>
    <p:extLst>
      <p:ext uri="{BB962C8B-B14F-4D97-AF65-F5344CB8AC3E}">
        <p14:creationId xmlns:p14="http://schemas.microsoft.com/office/powerpoint/2010/main" val="3967923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0"/>
            <a:ext cx="4301543" cy="341064"/>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5622799" y="0"/>
            <a:ext cx="4301543" cy="341064"/>
          </a:xfrm>
          <a:prstGeom prst="rect">
            <a:avLst/>
          </a:prstGeom>
        </p:spPr>
        <p:txBody>
          <a:bodyPr vert="horz" lIns="91440" tIns="45720" rIns="91440" bIns="45720" rtlCol="0"/>
          <a:lstStyle>
            <a:lvl1pPr algn="r">
              <a:defRPr sz="1200"/>
            </a:lvl1pPr>
          </a:lstStyle>
          <a:p>
            <a:fld id="{3FD22C43-70C4-4145-A8F1-079C21207B11}" type="datetimeFigureOut">
              <a:rPr lang="ru-RU" smtClean="0"/>
              <a:pPr/>
              <a:t>30.10.2023</a:t>
            </a:fld>
            <a:endParaRPr lang="ru-RU"/>
          </a:p>
        </p:txBody>
      </p:sp>
      <p:sp>
        <p:nvSpPr>
          <p:cNvPr id="4" name="Образ слайда 3"/>
          <p:cNvSpPr>
            <a:spLocks noGrp="1" noRot="1" noChangeAspect="1"/>
          </p:cNvSpPr>
          <p:nvPr>
            <p:ph type="sldImg" idx="2"/>
          </p:nvPr>
        </p:nvSpPr>
        <p:spPr>
          <a:xfrm>
            <a:off x="2925763" y="850900"/>
            <a:ext cx="4075112" cy="229235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992665" y="3271381"/>
            <a:ext cx="7941310" cy="2676585"/>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1" y="6456612"/>
            <a:ext cx="4301543" cy="341064"/>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5622799" y="6456612"/>
            <a:ext cx="4301543" cy="341064"/>
          </a:xfrm>
          <a:prstGeom prst="rect">
            <a:avLst/>
          </a:prstGeom>
        </p:spPr>
        <p:txBody>
          <a:bodyPr vert="horz" lIns="91440" tIns="45720" rIns="91440" bIns="45720" rtlCol="0" anchor="b"/>
          <a:lstStyle>
            <a:lvl1pPr algn="r">
              <a:defRPr sz="1200"/>
            </a:lvl1pPr>
          </a:lstStyle>
          <a:p>
            <a:fld id="{5E41B14A-F113-4236-A987-B4A77E9FBDB0}" type="slidenum">
              <a:rPr lang="ru-RU" smtClean="0"/>
              <a:pPr/>
              <a:t>‹#›</a:t>
            </a:fld>
            <a:endParaRPr lang="ru-RU"/>
          </a:p>
        </p:txBody>
      </p:sp>
    </p:spTree>
    <p:extLst>
      <p:ext uri="{BB962C8B-B14F-4D97-AF65-F5344CB8AC3E}">
        <p14:creationId xmlns:p14="http://schemas.microsoft.com/office/powerpoint/2010/main" val="6625793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5E3920B-AC0F-4BD9-BA7D-E023AF72B30F}" type="slidenum">
              <a:rPr lang="ru-RU" smtClean="0">
                <a:solidFill>
                  <a:prstClr val="black"/>
                </a:solidFill>
              </a:rPr>
              <a:pPr/>
              <a:t>1</a:t>
            </a:fld>
            <a:endParaRPr lang="ru-RU">
              <a:solidFill>
                <a:prstClr val="black"/>
              </a:solidFill>
            </a:endParaRPr>
          </a:p>
        </p:txBody>
      </p:sp>
    </p:spTree>
    <p:extLst>
      <p:ext uri="{BB962C8B-B14F-4D97-AF65-F5344CB8AC3E}">
        <p14:creationId xmlns:p14="http://schemas.microsoft.com/office/powerpoint/2010/main" val="2446710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1182C666-9F3B-4F23-A3D3-CA664A5B4396}" type="datetime1">
              <a:rPr lang="ru-RU" smtClean="0">
                <a:solidFill>
                  <a:prstClr val="black">
                    <a:tint val="75000"/>
                  </a:prstClr>
                </a:solidFill>
              </a:rPr>
              <a:t>30.10.2023</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4D4EEC25-63A3-4E38-98B7-0A3E0B54ADD9}" type="slidenum">
              <a:rPr lang="ru-RU" smtClean="0"/>
              <a:pPr/>
              <a:t>‹#›</a:t>
            </a:fld>
            <a:endParaRPr lang="ru-RU"/>
          </a:p>
        </p:txBody>
      </p:sp>
    </p:spTree>
    <p:extLst>
      <p:ext uri="{BB962C8B-B14F-4D97-AF65-F5344CB8AC3E}">
        <p14:creationId xmlns:p14="http://schemas.microsoft.com/office/powerpoint/2010/main" val="31893134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03884684-F79D-4A89-AF0A-84C389B90B1B}" type="datetime1">
              <a:rPr lang="ru-RU" smtClean="0">
                <a:solidFill>
                  <a:prstClr val="black">
                    <a:tint val="75000"/>
                  </a:prstClr>
                </a:solidFill>
              </a:rPr>
              <a:t>30.10.2023</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D4EEC25-63A3-4E38-98B7-0A3E0B54ADD9}" type="slidenum">
              <a:rPr lang="ru-RU" smtClean="0"/>
              <a:pPr/>
              <a:t>‹#›</a:t>
            </a:fld>
            <a:endParaRPr lang="ru-RU"/>
          </a:p>
        </p:txBody>
      </p:sp>
    </p:spTree>
    <p:extLst>
      <p:ext uri="{BB962C8B-B14F-4D97-AF65-F5344CB8AC3E}">
        <p14:creationId xmlns:p14="http://schemas.microsoft.com/office/powerpoint/2010/main" val="1408302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8E6F2AD-7513-45B5-8D9E-1ADAC9C612E8}" type="datetime1">
              <a:rPr lang="ru-RU" smtClean="0">
                <a:solidFill>
                  <a:prstClr val="black">
                    <a:tint val="75000"/>
                  </a:prstClr>
                </a:solidFill>
              </a:rPr>
              <a:t>30.10.2023</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D4EEC25-63A3-4E38-98B7-0A3E0B54ADD9}" type="slidenum">
              <a:rPr lang="ru-RU" smtClean="0"/>
              <a:pPr/>
              <a:t>‹#›</a:t>
            </a:fld>
            <a:endParaRPr lang="ru-RU"/>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defTabSz="457200"/>
            <a:r>
              <a:rPr lang="en-US" sz="8000" dirty="0">
                <a:ln w="3175" cmpd="sng">
                  <a:noFill/>
                </a:ln>
                <a:solidFill>
                  <a:srgbClr val="549E39"/>
                </a:solidFill>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defTabSz="457200"/>
            <a:r>
              <a:rPr lang="en-US" sz="8000" dirty="0">
                <a:ln w="3175" cmpd="sng">
                  <a:noFill/>
                </a:ln>
                <a:solidFill>
                  <a:srgbClr val="549E39"/>
                </a:solidFill>
                <a:latin typeface="Arial"/>
              </a:rPr>
              <a:t>”</a:t>
            </a:r>
          </a:p>
        </p:txBody>
      </p:sp>
    </p:spTree>
    <p:extLst>
      <p:ext uri="{BB962C8B-B14F-4D97-AF65-F5344CB8AC3E}">
        <p14:creationId xmlns:p14="http://schemas.microsoft.com/office/powerpoint/2010/main" val="20641006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ECAD873B-A97C-4280-927E-9FF8452DD5DB}" type="datetime1">
              <a:rPr lang="ru-RU" smtClean="0">
                <a:solidFill>
                  <a:prstClr val="black">
                    <a:tint val="75000"/>
                  </a:prstClr>
                </a:solidFill>
              </a:rPr>
              <a:t>30.10.2023</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D4EEC25-63A3-4E38-98B7-0A3E0B54ADD9}" type="slidenum">
              <a:rPr lang="ru-RU" smtClean="0"/>
              <a:pPr/>
              <a:t>‹#›</a:t>
            </a:fld>
            <a:endParaRPr lang="ru-RU"/>
          </a:p>
        </p:txBody>
      </p:sp>
    </p:spTree>
    <p:extLst>
      <p:ext uri="{BB962C8B-B14F-4D97-AF65-F5344CB8AC3E}">
        <p14:creationId xmlns:p14="http://schemas.microsoft.com/office/powerpoint/2010/main" val="32062855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F0FBCB94-D341-4855-B0BC-0D8D91C2556C}" type="datetime1">
              <a:rPr lang="ru-RU" smtClean="0">
                <a:solidFill>
                  <a:prstClr val="black">
                    <a:tint val="75000"/>
                  </a:prstClr>
                </a:solidFill>
              </a:rPr>
              <a:t>30.10.2023</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D4EEC25-63A3-4E38-98B7-0A3E0B54ADD9}" type="slidenum">
              <a:rPr lang="ru-RU" smtClean="0"/>
              <a:pPr/>
              <a:t>‹#›</a:t>
            </a:fld>
            <a:endParaRPr lang="ru-RU"/>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defTabSz="457200"/>
            <a:r>
              <a:rPr lang="en-US" sz="8000" dirty="0">
                <a:ln w="3175" cmpd="sng">
                  <a:noFill/>
                </a:ln>
                <a:solidFill>
                  <a:srgbClr val="549E39"/>
                </a:solidFill>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defTabSz="457200"/>
            <a:r>
              <a:rPr lang="en-US" sz="8000" dirty="0">
                <a:ln w="3175" cmpd="sng">
                  <a:noFill/>
                </a:ln>
                <a:solidFill>
                  <a:srgbClr val="549E39"/>
                </a:solidFill>
                <a:latin typeface="Arial"/>
              </a:rPr>
              <a:t>”</a:t>
            </a:r>
          </a:p>
        </p:txBody>
      </p:sp>
    </p:spTree>
    <p:extLst>
      <p:ext uri="{BB962C8B-B14F-4D97-AF65-F5344CB8AC3E}">
        <p14:creationId xmlns:p14="http://schemas.microsoft.com/office/powerpoint/2010/main" val="17502032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A6543E2B-45CF-4995-9E59-4D6752A20285}" type="datetime1">
              <a:rPr lang="ru-RU" smtClean="0">
                <a:solidFill>
                  <a:prstClr val="black">
                    <a:tint val="75000"/>
                  </a:prstClr>
                </a:solidFill>
              </a:rPr>
              <a:t>30.10.2023</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D4EEC25-63A3-4E38-98B7-0A3E0B54ADD9}" type="slidenum">
              <a:rPr lang="ru-RU" smtClean="0"/>
              <a:pPr/>
              <a:t>‹#›</a:t>
            </a:fld>
            <a:endParaRPr lang="ru-RU"/>
          </a:p>
        </p:txBody>
      </p:sp>
    </p:spTree>
    <p:extLst>
      <p:ext uri="{BB962C8B-B14F-4D97-AF65-F5344CB8AC3E}">
        <p14:creationId xmlns:p14="http://schemas.microsoft.com/office/powerpoint/2010/main" val="22911518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337BAC5B-BBAE-4769-85E0-0C9EA5B5B96A}" type="datetime1">
              <a:rPr lang="ru-RU" smtClean="0">
                <a:solidFill>
                  <a:prstClr val="black">
                    <a:tint val="75000"/>
                  </a:prstClr>
                </a:solidFill>
              </a:rPr>
              <a:t>30.10.2023</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D4EEC25-63A3-4E38-98B7-0A3E0B54ADD9}" type="slidenum">
              <a:rPr lang="ru-RU" smtClean="0"/>
              <a:pPr/>
              <a:t>‹#›</a:t>
            </a:fld>
            <a:endParaRPr lang="ru-RU"/>
          </a:p>
        </p:txBody>
      </p:sp>
    </p:spTree>
    <p:extLst>
      <p:ext uri="{BB962C8B-B14F-4D97-AF65-F5344CB8AC3E}">
        <p14:creationId xmlns:p14="http://schemas.microsoft.com/office/powerpoint/2010/main" val="15171687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7EA3BE4-6675-449E-ACC1-61F27632FB67}" type="datetime1">
              <a:rPr lang="ru-RU" smtClean="0">
                <a:solidFill>
                  <a:prstClr val="black">
                    <a:tint val="75000"/>
                  </a:prstClr>
                </a:solidFill>
              </a:rPr>
              <a:t>30.10.2023</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D4EEC25-63A3-4E38-98B7-0A3E0B54ADD9}" type="slidenum">
              <a:rPr lang="ru-RU" smtClean="0"/>
              <a:pPr/>
              <a:t>‹#›</a:t>
            </a:fld>
            <a:endParaRPr lang="ru-RU"/>
          </a:p>
        </p:txBody>
      </p:sp>
    </p:spTree>
    <p:extLst>
      <p:ext uri="{BB962C8B-B14F-4D97-AF65-F5344CB8AC3E}">
        <p14:creationId xmlns:p14="http://schemas.microsoft.com/office/powerpoint/2010/main" val="21813371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2308ECD6-84E6-4C7C-A223-C616442DA9EE}" type="datetime1">
              <a:rPr lang="ru-RU" smtClean="0">
                <a:solidFill>
                  <a:prstClr val="black">
                    <a:tint val="75000"/>
                  </a:prstClr>
                </a:solidFill>
              </a:rPr>
              <a:t>30.10.2023</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D4EEC25-63A3-4E38-98B7-0A3E0B54ADD9}" type="slidenum">
              <a:rPr lang="ru-RU" smtClean="0"/>
              <a:pPr/>
              <a:t>‹#›</a:t>
            </a:fld>
            <a:endParaRPr lang="ru-RU"/>
          </a:p>
        </p:txBody>
      </p:sp>
    </p:spTree>
    <p:extLst>
      <p:ext uri="{BB962C8B-B14F-4D97-AF65-F5344CB8AC3E}">
        <p14:creationId xmlns:p14="http://schemas.microsoft.com/office/powerpoint/2010/main" val="3217786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0ED5A20D-7C1A-40C3-9007-DCC25C337748}" type="datetime1">
              <a:rPr lang="ru-RU" smtClean="0">
                <a:solidFill>
                  <a:prstClr val="black">
                    <a:tint val="75000"/>
                  </a:prstClr>
                </a:solidFill>
              </a:rPr>
              <a:t>30.10.2023</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D4EEC25-63A3-4E38-98B7-0A3E0B54ADD9}" type="slidenum">
              <a:rPr lang="ru-RU" smtClean="0"/>
              <a:pPr/>
              <a:t>‹#›</a:t>
            </a:fld>
            <a:endParaRPr lang="ru-RU"/>
          </a:p>
        </p:txBody>
      </p:sp>
    </p:spTree>
    <p:extLst>
      <p:ext uri="{BB962C8B-B14F-4D97-AF65-F5344CB8AC3E}">
        <p14:creationId xmlns:p14="http://schemas.microsoft.com/office/powerpoint/2010/main" val="34463990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31D4124B-A9EB-47F6-AE41-461DBA8CE156}" type="datetime1">
              <a:rPr lang="ru-RU" smtClean="0">
                <a:solidFill>
                  <a:prstClr val="black">
                    <a:tint val="75000"/>
                  </a:prstClr>
                </a:solidFill>
              </a:rPr>
              <a:t>30.10.2023</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4D4EEC25-63A3-4E38-98B7-0A3E0B54ADD9}" type="slidenum">
              <a:rPr lang="ru-RU" smtClean="0"/>
              <a:pPr/>
              <a:t>‹#›</a:t>
            </a:fld>
            <a:endParaRPr lang="ru-RU"/>
          </a:p>
        </p:txBody>
      </p:sp>
    </p:spTree>
    <p:extLst>
      <p:ext uri="{BB962C8B-B14F-4D97-AF65-F5344CB8AC3E}">
        <p14:creationId xmlns:p14="http://schemas.microsoft.com/office/powerpoint/2010/main" val="3645720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23ED8ABF-6A8F-433A-82F1-76DA459DDC14}" type="datetime1">
              <a:rPr lang="ru-RU" smtClean="0">
                <a:solidFill>
                  <a:prstClr val="black">
                    <a:tint val="75000"/>
                  </a:prstClr>
                </a:solidFill>
              </a:rPr>
              <a:t>30.10.2023</a:t>
            </a:fld>
            <a:endParaRPr lang="ru-RU">
              <a:solidFill>
                <a:prstClr val="black">
                  <a:tint val="75000"/>
                </a:prstClr>
              </a:solidFill>
            </a:endParaRPr>
          </a:p>
        </p:txBody>
      </p:sp>
      <p:sp>
        <p:nvSpPr>
          <p:cNvPr id="8" name="Footer Placeholder 7"/>
          <p:cNvSpPr>
            <a:spLocks noGrp="1"/>
          </p:cNvSpPr>
          <p:nvPr>
            <p:ph type="ftr" sz="quarter" idx="11"/>
          </p:nvPr>
        </p:nvSpPr>
        <p:spPr/>
        <p:txBody>
          <a:bodyPr/>
          <a:lstStyle/>
          <a:p>
            <a:endParaRPr lang="ru-RU">
              <a:solidFill>
                <a:prstClr val="black">
                  <a:tint val="75000"/>
                </a:prstClr>
              </a:solidFill>
            </a:endParaRP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4D4EEC25-63A3-4E38-98B7-0A3E0B54ADD9}" type="slidenum">
              <a:rPr lang="ru-RU" smtClean="0"/>
              <a:pPr/>
              <a:t>‹#›</a:t>
            </a:fld>
            <a:endParaRPr lang="ru-RU"/>
          </a:p>
        </p:txBody>
      </p:sp>
    </p:spTree>
    <p:extLst>
      <p:ext uri="{BB962C8B-B14F-4D97-AF65-F5344CB8AC3E}">
        <p14:creationId xmlns:p14="http://schemas.microsoft.com/office/powerpoint/2010/main" val="35323204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F0B3F04C-D12D-4E46-9730-C9D0BAB8F93A}" type="datetime1">
              <a:rPr lang="ru-RU" smtClean="0">
                <a:solidFill>
                  <a:prstClr val="black">
                    <a:tint val="75000"/>
                  </a:prstClr>
                </a:solidFill>
              </a:rPr>
              <a:t>30.10.2023</a:t>
            </a:fld>
            <a:endParaRPr lang="ru-RU">
              <a:solidFill>
                <a:prstClr val="black">
                  <a:tint val="75000"/>
                </a:prstClr>
              </a:solidFill>
            </a:endParaRPr>
          </a:p>
        </p:txBody>
      </p:sp>
      <p:sp>
        <p:nvSpPr>
          <p:cNvPr id="4" name="Footer Placeholder 3"/>
          <p:cNvSpPr>
            <a:spLocks noGrp="1"/>
          </p:cNvSpPr>
          <p:nvPr>
            <p:ph type="ftr" sz="quarter" idx="11"/>
          </p:nvPr>
        </p:nvSpPr>
        <p:spPr/>
        <p:txBody>
          <a:bodyPr/>
          <a:lstStyle/>
          <a:p>
            <a:endParaRPr lang="ru-RU">
              <a:solidFill>
                <a:prstClr val="black">
                  <a:tint val="75000"/>
                </a:prstClr>
              </a:solidFill>
            </a:endParaRP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4D4EEC25-63A3-4E38-98B7-0A3E0B54ADD9}" type="slidenum">
              <a:rPr lang="ru-RU" smtClean="0"/>
              <a:pPr/>
              <a:t>‹#›</a:t>
            </a:fld>
            <a:endParaRPr lang="ru-RU"/>
          </a:p>
        </p:txBody>
      </p:sp>
    </p:spTree>
    <p:extLst>
      <p:ext uri="{BB962C8B-B14F-4D97-AF65-F5344CB8AC3E}">
        <p14:creationId xmlns:p14="http://schemas.microsoft.com/office/powerpoint/2010/main" val="1369471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B0E246-EC4A-4015-BEE1-D899FA369BD7}" type="datetime1">
              <a:rPr lang="ru-RU" smtClean="0">
                <a:solidFill>
                  <a:prstClr val="black">
                    <a:tint val="75000"/>
                  </a:prstClr>
                </a:solidFill>
              </a:rPr>
              <a:t>30.10.2023</a:t>
            </a:fld>
            <a:endParaRPr lang="ru-RU">
              <a:solidFill>
                <a:prstClr val="black">
                  <a:tint val="75000"/>
                </a:prstClr>
              </a:solidFill>
            </a:endParaRPr>
          </a:p>
        </p:txBody>
      </p:sp>
      <p:sp>
        <p:nvSpPr>
          <p:cNvPr id="3" name="Footer Placeholder 2"/>
          <p:cNvSpPr>
            <a:spLocks noGrp="1"/>
          </p:cNvSpPr>
          <p:nvPr>
            <p:ph type="ftr" sz="quarter" idx="11"/>
          </p:nvPr>
        </p:nvSpPr>
        <p:spPr/>
        <p:txBody>
          <a:bodyPr/>
          <a:lstStyle/>
          <a:p>
            <a:endParaRPr lang="ru-RU">
              <a:solidFill>
                <a:prstClr val="black">
                  <a:tint val="75000"/>
                </a:prstClr>
              </a:solidFill>
            </a:endParaRP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4D4EEC25-63A3-4E38-98B7-0A3E0B54ADD9}" type="slidenum">
              <a:rPr lang="ru-RU" smtClean="0"/>
              <a:pPr/>
              <a:t>‹#›</a:t>
            </a:fld>
            <a:endParaRPr lang="ru-RU"/>
          </a:p>
        </p:txBody>
      </p:sp>
    </p:spTree>
    <p:extLst>
      <p:ext uri="{BB962C8B-B14F-4D97-AF65-F5344CB8AC3E}">
        <p14:creationId xmlns:p14="http://schemas.microsoft.com/office/powerpoint/2010/main" val="37301213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A3C556CD-546D-4DE2-8876-17C80970C5DB}" type="datetime1">
              <a:rPr lang="ru-RU" smtClean="0">
                <a:solidFill>
                  <a:prstClr val="black">
                    <a:tint val="75000"/>
                  </a:prstClr>
                </a:solidFill>
              </a:rPr>
              <a:t>30.10.2023</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4D4EEC25-63A3-4E38-98B7-0A3E0B54ADD9}" type="slidenum">
              <a:rPr lang="ru-RU" smtClean="0"/>
              <a:pPr/>
              <a:t>‹#›</a:t>
            </a:fld>
            <a:endParaRPr lang="ru-RU"/>
          </a:p>
        </p:txBody>
      </p:sp>
    </p:spTree>
    <p:extLst>
      <p:ext uri="{BB962C8B-B14F-4D97-AF65-F5344CB8AC3E}">
        <p14:creationId xmlns:p14="http://schemas.microsoft.com/office/powerpoint/2010/main" val="2223789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8825F71C-8C4A-4E09-B8F9-D211D44E342D}" type="datetime1">
              <a:rPr lang="ru-RU" smtClean="0">
                <a:solidFill>
                  <a:prstClr val="black">
                    <a:tint val="75000"/>
                  </a:prstClr>
                </a:solidFill>
              </a:rPr>
              <a:t>30.10.2023</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D4EEC25-63A3-4E38-98B7-0A3E0B54ADD9}" type="slidenum">
              <a:rPr lang="ru-RU" smtClean="0"/>
              <a:pPr/>
              <a:t>‹#›</a:t>
            </a:fld>
            <a:endParaRPr lang="ru-RU"/>
          </a:p>
        </p:txBody>
      </p:sp>
    </p:spTree>
    <p:extLst>
      <p:ext uri="{BB962C8B-B14F-4D97-AF65-F5344CB8AC3E}">
        <p14:creationId xmlns:p14="http://schemas.microsoft.com/office/powerpoint/2010/main" val="955295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457200"/>
            <a:fld id="{65CE6978-F38B-49F7-8A58-67F6256C4BCC}" type="datetime1">
              <a:rPr lang="ru-RU" smtClean="0">
                <a:solidFill>
                  <a:prstClr val="black">
                    <a:tint val="75000"/>
                  </a:prstClr>
                </a:solidFill>
              </a:rPr>
              <a:t>30.10.2023</a:t>
            </a:fld>
            <a:endParaRPr lang="ru-RU">
              <a:solidFill>
                <a:prstClr val="black">
                  <a:tint val="75000"/>
                </a:prstClr>
              </a:solidFill>
            </a:endParaRP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endParaRPr lang="ru-RU">
              <a:solidFill>
                <a:prstClr val="black">
                  <a:tint val="75000"/>
                </a:prstClr>
              </a:solidFill>
            </a:endParaRP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pPr defTabSz="457200"/>
            <a:fld id="{4D4EEC25-63A3-4E38-98B7-0A3E0B54ADD9}" type="slidenum">
              <a:rPr lang="ru-RU" smtClean="0"/>
              <a:pPr defTabSz="457200"/>
              <a:t>‹#›</a:t>
            </a:fld>
            <a:endParaRPr lang="ru-RU"/>
          </a:p>
        </p:txBody>
      </p:sp>
    </p:spTree>
    <p:extLst>
      <p:ext uri="{BB962C8B-B14F-4D97-AF65-F5344CB8AC3E}">
        <p14:creationId xmlns:p14="http://schemas.microsoft.com/office/powerpoint/2010/main" val="40744802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hf hd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BEC38659-9003-4E81-BE40-C3BDB35F98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2664" y="159318"/>
            <a:ext cx="5450296" cy="1682642"/>
          </a:xfrm>
          <a:prstGeom prst="rect">
            <a:avLst/>
          </a:prstGeom>
        </p:spPr>
      </p:pic>
      <p:pic>
        <p:nvPicPr>
          <p:cNvPr id="7" name="Рисунок 6"/>
          <p:cNvPicPr>
            <a:picLocks noChangeAspect="1"/>
          </p:cNvPicPr>
          <p:nvPr/>
        </p:nvPicPr>
        <p:blipFill>
          <a:blip r:embed="rId4"/>
          <a:stretch>
            <a:fillRect/>
          </a:stretch>
        </p:blipFill>
        <p:spPr>
          <a:xfrm>
            <a:off x="2060006" y="2143933"/>
            <a:ext cx="7620660" cy="963251"/>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44276" y="3791943"/>
            <a:ext cx="2118544" cy="2824726"/>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4976" y="3690102"/>
            <a:ext cx="2763518" cy="2858063"/>
          </a:xfrm>
          <a:prstGeom prst="rect">
            <a:avLst/>
          </a:prstGeom>
        </p:spPr>
      </p:pic>
      <p:pic>
        <p:nvPicPr>
          <p:cNvPr id="10" name="Рисунок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70336" y="3621600"/>
            <a:ext cx="2246302" cy="2995069"/>
          </a:xfrm>
          <a:prstGeom prst="rect">
            <a:avLst/>
          </a:prstGeom>
        </p:spPr>
      </p:pic>
      <p:pic>
        <p:nvPicPr>
          <p:cNvPr id="11" name="Рисунок 10"/>
          <p:cNvPicPr>
            <a:picLocks noChangeAspect="1"/>
          </p:cNvPicPr>
          <p:nvPr/>
        </p:nvPicPr>
        <p:blipFill>
          <a:blip r:embed="rId8"/>
          <a:stretch>
            <a:fillRect/>
          </a:stretch>
        </p:blipFill>
        <p:spPr>
          <a:xfrm>
            <a:off x="3558494" y="3489602"/>
            <a:ext cx="2050880" cy="2956223"/>
          </a:xfrm>
          <a:prstGeom prst="rect">
            <a:avLst/>
          </a:prstGeom>
        </p:spPr>
      </p:pic>
    </p:spTree>
    <p:extLst>
      <p:ext uri="{BB962C8B-B14F-4D97-AF65-F5344CB8AC3E}">
        <p14:creationId xmlns:p14="http://schemas.microsoft.com/office/powerpoint/2010/main" val="37923850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lstStyle/>
          <a:p>
            <a:endParaRPr lang="ru-RU"/>
          </a:p>
        </p:txBody>
      </p:sp>
      <p:sp>
        <p:nvSpPr>
          <p:cNvPr id="8" name="Текст 7"/>
          <p:cNvSpPr>
            <a:spLocks noGrp="1"/>
          </p:cNvSpPr>
          <p:nvPr>
            <p:ph type="body" idx="1"/>
          </p:nvPr>
        </p:nvSpPr>
        <p:spPr>
          <a:xfrm>
            <a:off x="2764292" y="2028053"/>
            <a:ext cx="3992732" cy="576262"/>
          </a:xfrm>
        </p:spPr>
        <p:txBody>
          <a:bodyPr/>
          <a:lstStyle/>
          <a:p>
            <a:r>
              <a:rPr lang="ru-RU" b="1" dirty="0" smtClean="0">
                <a:solidFill>
                  <a:schemeClr val="accent1">
                    <a:lumMod val="75000"/>
                  </a:schemeClr>
                </a:solidFill>
                <a:latin typeface="Georgia" panose="02040502050405020303" pitchFamily="18" charset="0"/>
              </a:rPr>
              <a:t>В светском дискурсе</a:t>
            </a:r>
            <a:endParaRPr lang="ru-RU" b="1" dirty="0">
              <a:solidFill>
                <a:schemeClr val="accent1">
                  <a:lumMod val="75000"/>
                </a:schemeClr>
              </a:solidFill>
              <a:latin typeface="Georgia" panose="02040502050405020303" pitchFamily="18" charset="0"/>
            </a:endParaRPr>
          </a:p>
        </p:txBody>
      </p:sp>
      <p:sp>
        <p:nvSpPr>
          <p:cNvPr id="9" name="Объект 8"/>
          <p:cNvSpPr>
            <a:spLocks noGrp="1"/>
          </p:cNvSpPr>
          <p:nvPr>
            <p:ph sz="half" idx="2"/>
          </p:nvPr>
        </p:nvSpPr>
        <p:spPr/>
        <p:txBody>
          <a:bodyPr>
            <a:normAutofit/>
          </a:bodyPr>
          <a:lstStyle/>
          <a:p>
            <a:r>
              <a:rPr lang="ru-RU" sz="2800" i="1" dirty="0">
                <a:solidFill>
                  <a:schemeClr val="accent1">
                    <a:lumMod val="75000"/>
                  </a:schemeClr>
                </a:solidFill>
                <a:latin typeface="Georgia" panose="02040502050405020303" pitchFamily="18" charset="0"/>
                <a:ea typeface="Times New Roman" panose="02020603050405020304" pitchFamily="18" charset="0"/>
              </a:rPr>
              <a:t>спастись</a:t>
            </a:r>
            <a:r>
              <a:rPr lang="ru-RU" sz="2800" dirty="0">
                <a:solidFill>
                  <a:schemeClr val="accent1">
                    <a:lumMod val="75000"/>
                  </a:schemeClr>
                </a:solidFill>
                <a:latin typeface="Georgia" panose="02040502050405020303" pitchFamily="18" charset="0"/>
                <a:ea typeface="Times New Roman" panose="02020603050405020304" pitchFamily="18" charset="0"/>
              </a:rPr>
              <a:t> – </a:t>
            </a:r>
            <a:r>
              <a:rPr lang="en-US" sz="2800" dirty="0" smtClean="0">
                <a:solidFill>
                  <a:schemeClr val="accent1">
                    <a:lumMod val="75000"/>
                  </a:schemeClr>
                </a:solidFill>
                <a:latin typeface="Georgia" panose="02040502050405020303" pitchFamily="18" charset="0"/>
                <a:ea typeface="Times New Roman" panose="02020603050405020304" pitchFamily="18" charset="0"/>
              </a:rPr>
              <a:t>‘</a:t>
            </a:r>
            <a:r>
              <a:rPr lang="ru-RU" sz="2800" dirty="0" smtClean="0">
                <a:solidFill>
                  <a:schemeClr val="accent1">
                    <a:lumMod val="75000"/>
                  </a:schemeClr>
                </a:solidFill>
                <a:latin typeface="Georgia" panose="02040502050405020303" pitchFamily="18" charset="0"/>
                <a:ea typeface="Times New Roman" panose="02020603050405020304" pitchFamily="18" charset="0"/>
              </a:rPr>
              <a:t>уберечься</a:t>
            </a:r>
            <a:r>
              <a:rPr lang="ru-RU" sz="2800" dirty="0">
                <a:solidFill>
                  <a:schemeClr val="accent1">
                    <a:lumMod val="75000"/>
                  </a:schemeClr>
                </a:solidFill>
                <a:latin typeface="Georgia" panose="02040502050405020303" pitchFamily="18" charset="0"/>
                <a:ea typeface="Times New Roman" panose="02020603050405020304" pitchFamily="18" charset="0"/>
              </a:rPr>
              <a:t>, избавиться от </a:t>
            </a:r>
            <a:r>
              <a:rPr lang="ru-RU" sz="2800" dirty="0" smtClean="0">
                <a:solidFill>
                  <a:schemeClr val="accent1">
                    <a:lumMod val="75000"/>
                  </a:schemeClr>
                </a:solidFill>
                <a:latin typeface="Georgia" panose="02040502050405020303" pitchFamily="18" charset="0"/>
                <a:ea typeface="Times New Roman" panose="02020603050405020304" pitchFamily="18" charset="0"/>
              </a:rPr>
              <a:t>чего-нибудь </a:t>
            </a:r>
            <a:r>
              <a:rPr lang="ru-RU" sz="2800" dirty="0">
                <a:solidFill>
                  <a:schemeClr val="accent1">
                    <a:lumMod val="75000"/>
                  </a:schemeClr>
                </a:solidFill>
                <a:latin typeface="Georgia" panose="02040502050405020303" pitchFamily="18" charset="0"/>
                <a:ea typeface="Times New Roman" panose="02020603050405020304" pitchFamily="18" charset="0"/>
              </a:rPr>
              <a:t>опасного, </a:t>
            </a:r>
            <a:r>
              <a:rPr lang="ru-RU" sz="2800" dirty="0" smtClean="0">
                <a:solidFill>
                  <a:schemeClr val="accent1">
                    <a:lumMod val="75000"/>
                  </a:schemeClr>
                </a:solidFill>
                <a:latin typeface="Georgia" panose="02040502050405020303" pitchFamily="18" charset="0"/>
                <a:ea typeface="Times New Roman" panose="02020603050405020304" pitchFamily="18" charset="0"/>
              </a:rPr>
              <a:t>угрожающего</a:t>
            </a:r>
            <a:r>
              <a:rPr lang="en-US" sz="2800" dirty="0" smtClean="0">
                <a:solidFill>
                  <a:schemeClr val="accent1">
                    <a:lumMod val="75000"/>
                  </a:schemeClr>
                </a:solidFill>
                <a:latin typeface="Georgia" panose="02040502050405020303" pitchFamily="18" charset="0"/>
                <a:ea typeface="Times New Roman" panose="02020603050405020304" pitchFamily="18" charset="0"/>
              </a:rPr>
              <a:t>’</a:t>
            </a:r>
            <a:r>
              <a:rPr lang="ru-RU" sz="2800" dirty="0" smtClean="0">
                <a:solidFill>
                  <a:schemeClr val="accent1">
                    <a:lumMod val="75000"/>
                  </a:schemeClr>
                </a:solidFill>
                <a:latin typeface="Georgia" panose="02040502050405020303" pitchFamily="18" charset="0"/>
                <a:ea typeface="Times New Roman" panose="02020603050405020304" pitchFamily="18" charset="0"/>
              </a:rPr>
              <a:t>;</a:t>
            </a:r>
          </a:p>
          <a:p>
            <a:r>
              <a:rPr lang="ru-RU" sz="2800" i="1" dirty="0" smtClean="0">
                <a:solidFill>
                  <a:schemeClr val="accent1">
                    <a:lumMod val="75000"/>
                  </a:schemeClr>
                </a:solidFill>
                <a:latin typeface="Georgia" panose="02040502050405020303" pitchFamily="18" charset="0"/>
                <a:ea typeface="Times New Roman" panose="02020603050405020304" pitchFamily="18" charset="0"/>
              </a:rPr>
              <a:t>спасение</a:t>
            </a:r>
            <a:r>
              <a:rPr lang="ru-RU" sz="2800" dirty="0" smtClean="0">
                <a:solidFill>
                  <a:schemeClr val="accent1">
                    <a:lumMod val="75000"/>
                  </a:schemeClr>
                </a:solidFill>
                <a:latin typeface="Georgia" panose="02040502050405020303" pitchFamily="18" charset="0"/>
                <a:ea typeface="Times New Roman" panose="02020603050405020304" pitchFamily="18" charset="0"/>
              </a:rPr>
              <a:t> </a:t>
            </a:r>
            <a:r>
              <a:rPr lang="ru-RU" sz="2800" dirty="0">
                <a:solidFill>
                  <a:schemeClr val="accent1">
                    <a:lumMod val="75000"/>
                  </a:schemeClr>
                </a:solidFill>
                <a:latin typeface="Georgia" panose="02040502050405020303" pitchFamily="18" charset="0"/>
                <a:ea typeface="Times New Roman" panose="02020603050405020304" pitchFamily="18" charset="0"/>
              </a:rPr>
              <a:t>–</a:t>
            </a:r>
            <a:r>
              <a:rPr lang="ru-RU" sz="2800" dirty="0" smtClean="0">
                <a:solidFill>
                  <a:schemeClr val="accent1">
                    <a:lumMod val="75000"/>
                  </a:schemeClr>
                </a:solidFill>
                <a:latin typeface="Georgia" panose="02040502050405020303" pitchFamily="18" charset="0"/>
                <a:ea typeface="Times New Roman" panose="02020603050405020304" pitchFamily="18" charset="0"/>
              </a:rPr>
              <a:t> </a:t>
            </a:r>
            <a:r>
              <a:rPr lang="en-US" sz="2800" dirty="0" smtClean="0">
                <a:solidFill>
                  <a:schemeClr val="accent1">
                    <a:lumMod val="75000"/>
                  </a:schemeClr>
                </a:solidFill>
                <a:latin typeface="Georgia" panose="02040502050405020303" pitchFamily="18" charset="0"/>
                <a:ea typeface="Times New Roman" panose="02020603050405020304" pitchFamily="18" charset="0"/>
              </a:rPr>
              <a:t>‘</a:t>
            </a:r>
            <a:r>
              <a:rPr lang="ru-RU" sz="2800" dirty="0" smtClean="0">
                <a:solidFill>
                  <a:schemeClr val="accent1">
                    <a:lumMod val="75000"/>
                  </a:schemeClr>
                </a:solidFill>
                <a:latin typeface="Georgia" panose="02040502050405020303" pitchFamily="18" charset="0"/>
                <a:ea typeface="Times New Roman" panose="02020603050405020304" pitchFamily="18" charset="0"/>
              </a:rPr>
              <a:t>избавление </a:t>
            </a:r>
            <a:r>
              <a:rPr lang="ru-RU" sz="2800" dirty="0">
                <a:solidFill>
                  <a:schemeClr val="accent1">
                    <a:lumMod val="75000"/>
                  </a:schemeClr>
                </a:solidFill>
                <a:latin typeface="Georgia" panose="02040502050405020303" pitchFamily="18" charset="0"/>
                <a:ea typeface="Times New Roman" panose="02020603050405020304" pitchFamily="18" charset="0"/>
              </a:rPr>
              <a:t>от опасности, </a:t>
            </a:r>
            <a:r>
              <a:rPr lang="ru-RU" sz="2800" dirty="0" smtClean="0">
                <a:solidFill>
                  <a:schemeClr val="accent1">
                    <a:lumMod val="75000"/>
                  </a:schemeClr>
                </a:solidFill>
                <a:latin typeface="Georgia" panose="02040502050405020303" pitchFamily="18" charset="0"/>
                <a:ea typeface="Times New Roman" panose="02020603050405020304" pitchFamily="18" charset="0"/>
              </a:rPr>
              <a:t>несчастья</a:t>
            </a:r>
            <a:r>
              <a:rPr lang="en-US" sz="2800" dirty="0" smtClean="0">
                <a:solidFill>
                  <a:schemeClr val="accent1">
                    <a:lumMod val="75000"/>
                  </a:schemeClr>
                </a:solidFill>
                <a:latin typeface="Georgia" panose="02040502050405020303" pitchFamily="18" charset="0"/>
                <a:ea typeface="Times New Roman" panose="02020603050405020304" pitchFamily="18" charset="0"/>
              </a:rPr>
              <a:t>’</a:t>
            </a:r>
            <a:endParaRPr lang="ru-RU" sz="2800" dirty="0">
              <a:solidFill>
                <a:schemeClr val="accent1">
                  <a:lumMod val="75000"/>
                </a:schemeClr>
              </a:solidFill>
              <a:latin typeface="Georgia" panose="02040502050405020303" pitchFamily="18" charset="0"/>
            </a:endParaRPr>
          </a:p>
        </p:txBody>
      </p:sp>
      <p:sp>
        <p:nvSpPr>
          <p:cNvPr id="10" name="Текст 9"/>
          <p:cNvSpPr>
            <a:spLocks noGrp="1"/>
          </p:cNvSpPr>
          <p:nvPr>
            <p:ph type="body" sz="quarter" idx="3"/>
          </p:nvPr>
        </p:nvSpPr>
        <p:spPr/>
        <p:txBody>
          <a:bodyPr/>
          <a:lstStyle/>
          <a:p>
            <a:r>
              <a:rPr lang="ru-RU" b="1" dirty="0" smtClean="0">
                <a:solidFill>
                  <a:schemeClr val="accent1">
                    <a:lumMod val="75000"/>
                  </a:schemeClr>
                </a:solidFill>
                <a:latin typeface="Georgia" panose="02040502050405020303" pitchFamily="18" charset="0"/>
              </a:rPr>
              <a:t>В церковном дискурсе</a:t>
            </a:r>
            <a:endParaRPr lang="ru-RU" b="1" dirty="0">
              <a:solidFill>
                <a:schemeClr val="accent1">
                  <a:lumMod val="75000"/>
                </a:schemeClr>
              </a:solidFill>
              <a:latin typeface="Georgia" panose="02040502050405020303" pitchFamily="18" charset="0"/>
            </a:endParaRPr>
          </a:p>
        </p:txBody>
      </p:sp>
      <p:sp>
        <p:nvSpPr>
          <p:cNvPr id="11" name="Объект 10"/>
          <p:cNvSpPr>
            <a:spLocks noGrp="1"/>
          </p:cNvSpPr>
          <p:nvPr>
            <p:ph sz="quarter" idx="4"/>
          </p:nvPr>
        </p:nvSpPr>
        <p:spPr/>
        <p:txBody>
          <a:bodyPr>
            <a:normAutofit/>
          </a:bodyPr>
          <a:lstStyle/>
          <a:p>
            <a:pPr lvl="0">
              <a:buClr>
                <a:srgbClr val="549E39"/>
              </a:buClr>
            </a:pPr>
            <a:r>
              <a:rPr lang="ru-RU" sz="2800" dirty="0" smtClean="0">
                <a:solidFill>
                  <a:prstClr val="black">
                    <a:lumMod val="75000"/>
                    <a:lumOff val="25000"/>
                  </a:prstClr>
                </a:solidFill>
                <a:latin typeface="Georgia" panose="02040502050405020303" pitchFamily="18" charset="0"/>
                <a:ea typeface="Times New Roman" panose="02020603050405020304" pitchFamily="18" charset="0"/>
              </a:rPr>
              <a:t> </a:t>
            </a:r>
            <a:r>
              <a:rPr lang="ru-RU" sz="2800" i="1" dirty="0" smtClean="0">
                <a:solidFill>
                  <a:schemeClr val="accent1">
                    <a:lumMod val="75000"/>
                  </a:schemeClr>
                </a:solidFill>
                <a:latin typeface="Georgia" panose="02040502050405020303" pitchFamily="18" charset="0"/>
                <a:ea typeface="Times New Roman" panose="02020603050405020304" pitchFamily="18" charset="0"/>
              </a:rPr>
              <a:t>спасение</a:t>
            </a:r>
            <a:r>
              <a:rPr lang="ru-RU" sz="2800" dirty="0" smtClean="0">
                <a:solidFill>
                  <a:schemeClr val="accent1">
                    <a:lumMod val="75000"/>
                  </a:schemeClr>
                </a:solidFill>
                <a:latin typeface="Georgia" panose="02040502050405020303" pitchFamily="18" charset="0"/>
                <a:ea typeface="Times New Roman" panose="02020603050405020304" pitchFamily="18" charset="0"/>
              </a:rPr>
              <a:t> </a:t>
            </a:r>
            <a:r>
              <a:rPr lang="ru-RU" sz="2800" dirty="0">
                <a:solidFill>
                  <a:schemeClr val="accent1">
                    <a:lumMod val="75000"/>
                  </a:schemeClr>
                </a:solidFill>
                <a:latin typeface="Georgia" panose="02040502050405020303" pitchFamily="18" charset="0"/>
                <a:ea typeface="Times New Roman" panose="02020603050405020304" pitchFamily="18" charset="0"/>
              </a:rPr>
              <a:t>– </a:t>
            </a:r>
            <a:r>
              <a:rPr lang="ru-RU" sz="2800" dirty="0" smtClean="0">
                <a:solidFill>
                  <a:schemeClr val="accent1">
                    <a:lumMod val="75000"/>
                  </a:schemeClr>
                </a:solidFill>
                <a:latin typeface="Georgia" panose="02040502050405020303" pitchFamily="18" charset="0"/>
                <a:ea typeface="Times New Roman" panose="02020603050405020304" pitchFamily="18" charset="0"/>
              </a:rPr>
              <a:t>‘избавление от </a:t>
            </a:r>
            <a:r>
              <a:rPr lang="ru-RU" sz="2800" dirty="0">
                <a:solidFill>
                  <a:schemeClr val="accent1">
                    <a:lumMod val="75000"/>
                  </a:schemeClr>
                </a:solidFill>
                <a:latin typeface="Georgia" panose="02040502050405020303" pitchFamily="18" charset="0"/>
                <a:ea typeface="Times New Roman" panose="02020603050405020304" pitchFamily="18" charset="0"/>
              </a:rPr>
              <a:t>власти </a:t>
            </a:r>
            <a:r>
              <a:rPr lang="ru-RU" sz="2800" dirty="0" err="1">
                <a:solidFill>
                  <a:schemeClr val="accent1">
                    <a:lumMod val="75000"/>
                  </a:schemeClr>
                </a:solidFill>
                <a:latin typeface="Georgia" panose="02040502050405020303" pitchFamily="18" charset="0"/>
                <a:ea typeface="Times New Roman" panose="02020603050405020304" pitchFamily="18" charset="0"/>
              </a:rPr>
              <a:t>диавола</a:t>
            </a:r>
            <a:r>
              <a:rPr lang="ru-RU" sz="2800" dirty="0">
                <a:solidFill>
                  <a:schemeClr val="accent1">
                    <a:lumMod val="75000"/>
                  </a:schemeClr>
                </a:solidFill>
                <a:latin typeface="Georgia" panose="02040502050405020303" pitchFamily="18" charset="0"/>
                <a:ea typeface="Times New Roman" panose="02020603050405020304" pitchFamily="18" charset="0"/>
              </a:rPr>
              <a:t>, греха, </a:t>
            </a:r>
            <a:r>
              <a:rPr lang="ru-RU" sz="2800" dirty="0" smtClean="0">
                <a:solidFill>
                  <a:schemeClr val="accent1">
                    <a:lumMod val="75000"/>
                  </a:schemeClr>
                </a:solidFill>
                <a:latin typeface="Georgia" panose="02040502050405020303" pitchFamily="18" charset="0"/>
                <a:ea typeface="Times New Roman" panose="02020603050405020304" pitchFamily="18" charset="0"/>
              </a:rPr>
              <a:t>смертности</a:t>
            </a:r>
            <a:r>
              <a:rPr lang="ru-RU" sz="2800" dirty="0">
                <a:solidFill>
                  <a:schemeClr val="accent1">
                    <a:lumMod val="75000"/>
                  </a:schemeClr>
                </a:solidFill>
                <a:latin typeface="Georgia" panose="02040502050405020303" pitchFamily="18" charset="0"/>
                <a:ea typeface="Times New Roman" panose="02020603050405020304" pitchFamily="18" charset="0"/>
              </a:rPr>
              <a:t>, приобщение к вечной блаженной жизни в Царстве Небесном’</a:t>
            </a:r>
            <a:endParaRPr lang="ru-RU" sz="2800" dirty="0">
              <a:solidFill>
                <a:schemeClr val="accent1">
                  <a:lumMod val="75000"/>
                </a:schemeClr>
              </a:solidFill>
              <a:latin typeface="Georgia" panose="02040502050405020303" pitchFamily="18" charset="0"/>
            </a:endParaRPr>
          </a:p>
        </p:txBody>
      </p:sp>
      <p:sp>
        <p:nvSpPr>
          <p:cNvPr id="4" name="Нижний колонтитул 3">
            <a:extLst>
              <a:ext uri="{FF2B5EF4-FFF2-40B4-BE49-F238E27FC236}">
                <a16:creationId xmlns:a16="http://schemas.microsoft.com/office/drawing/2014/main" xmlns="" id="{3A394F52-E6BA-4FD3-8245-5B61776F0451}"/>
              </a:ext>
            </a:extLst>
          </p:cNvPr>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a:extLst>
              <a:ext uri="{FF2B5EF4-FFF2-40B4-BE49-F238E27FC236}">
                <a16:creationId xmlns:a16="http://schemas.microsoft.com/office/drawing/2014/main" xmlns="" id="{16E6094F-4633-4E3F-B645-BAC5E3C63DE7}"/>
              </a:ext>
            </a:extLst>
          </p:cNvPr>
          <p:cNvSpPr>
            <a:spLocks noGrp="1"/>
          </p:cNvSpPr>
          <p:nvPr>
            <p:ph type="sldNum" sz="quarter" idx="12"/>
          </p:nvPr>
        </p:nvSpPr>
        <p:spPr/>
        <p:txBody>
          <a:bodyPr/>
          <a:lstStyle/>
          <a:p>
            <a:fld id="{4D4EEC25-63A3-4E38-98B7-0A3E0B54ADD9}" type="slidenum">
              <a:rPr lang="ru-RU" smtClean="0"/>
              <a:pPr/>
              <a:t>10</a:t>
            </a:fld>
            <a:endParaRPr lang="ru-RU"/>
          </a:p>
        </p:txBody>
      </p:sp>
      <p:pic>
        <p:nvPicPr>
          <p:cNvPr id="12" name="Рисунок 11">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38168870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p:txBody>
          <a:bodyPr/>
          <a:lstStyle/>
          <a:p>
            <a:pPr algn="ctr"/>
            <a:endParaRPr lang="ru-RU" dirty="0">
              <a:solidFill>
                <a:schemeClr val="accent1">
                  <a:lumMod val="75000"/>
                </a:schemeClr>
              </a:solidFill>
              <a:latin typeface="Georgia" panose="02040502050405020303" pitchFamily="18" charset="0"/>
            </a:endParaRPr>
          </a:p>
        </p:txBody>
      </p:sp>
      <p:sp>
        <p:nvSpPr>
          <p:cNvPr id="10" name="Объект 9"/>
          <p:cNvSpPr>
            <a:spLocks noGrp="1"/>
          </p:cNvSpPr>
          <p:nvPr>
            <p:ph idx="1"/>
          </p:nvPr>
        </p:nvSpPr>
        <p:spPr/>
        <p:txBody>
          <a:bodyPr>
            <a:normAutofit/>
          </a:bodyPr>
          <a:lstStyle/>
          <a:p>
            <a:r>
              <a:rPr lang="ru-RU" sz="3200" dirty="0">
                <a:solidFill>
                  <a:schemeClr val="accent1">
                    <a:lumMod val="75000"/>
                  </a:schemeClr>
                </a:solidFill>
                <a:latin typeface="Georgia" panose="02040502050405020303" pitchFamily="18" charset="0"/>
                <a:ea typeface="Times New Roman" panose="02020603050405020304" pitchFamily="18" charset="0"/>
              </a:rPr>
              <a:t>«Бог не мог </a:t>
            </a:r>
            <a:r>
              <a:rPr lang="ru-RU" sz="3200" b="1" i="1" dirty="0">
                <a:solidFill>
                  <a:schemeClr val="accent1">
                    <a:lumMod val="75000"/>
                  </a:schemeClr>
                </a:solidFill>
                <a:latin typeface="Georgia" panose="02040502050405020303" pitchFamily="18" charset="0"/>
                <a:ea typeface="Times New Roman" panose="02020603050405020304" pitchFamily="18" charset="0"/>
              </a:rPr>
              <a:t>спасти</a:t>
            </a:r>
            <a:r>
              <a:rPr lang="ru-RU" sz="3200" b="1" dirty="0">
                <a:solidFill>
                  <a:schemeClr val="accent1">
                    <a:lumMod val="75000"/>
                  </a:schemeClr>
                </a:solidFill>
                <a:latin typeface="Georgia" panose="02040502050405020303" pitchFamily="18" charset="0"/>
                <a:ea typeface="Times New Roman" panose="02020603050405020304" pitchFamily="18" charset="0"/>
              </a:rPr>
              <a:t> </a:t>
            </a:r>
            <a:r>
              <a:rPr lang="ru-RU" sz="3200" dirty="0">
                <a:solidFill>
                  <a:schemeClr val="accent1">
                    <a:lumMod val="75000"/>
                  </a:schemeClr>
                </a:solidFill>
                <a:latin typeface="Georgia" panose="02040502050405020303" pitchFamily="18" charset="0"/>
                <a:ea typeface="Times New Roman" panose="02020603050405020304" pitchFamily="18" charset="0"/>
              </a:rPr>
              <a:t>человека, созданного свободным, одним только действием Своего </a:t>
            </a:r>
            <a:r>
              <a:rPr lang="ru-RU" sz="3200" dirty="0" smtClean="0">
                <a:solidFill>
                  <a:schemeClr val="accent1">
                    <a:lumMod val="75000"/>
                  </a:schemeClr>
                </a:solidFill>
                <a:latin typeface="Georgia" panose="02040502050405020303" pitchFamily="18" charset="0"/>
                <a:ea typeface="Times New Roman" panose="02020603050405020304" pitchFamily="18" charset="0"/>
              </a:rPr>
              <a:t>всемогущества. </a:t>
            </a:r>
            <a:r>
              <a:rPr lang="ru-RU" sz="3200" dirty="0">
                <a:solidFill>
                  <a:schemeClr val="accent1">
                    <a:lumMod val="75000"/>
                  </a:schemeClr>
                </a:solidFill>
                <a:latin typeface="Georgia" panose="02040502050405020303" pitchFamily="18" charset="0"/>
                <a:ea typeface="Times New Roman" panose="02020603050405020304" pitchFamily="18" charset="0"/>
              </a:rPr>
              <a:t>Насильно увлекаемый к блаженству, человек был бы и неспособен к блаженству и недостоин его» </a:t>
            </a:r>
            <a:r>
              <a:rPr lang="ru-RU" sz="2400" dirty="0">
                <a:solidFill>
                  <a:schemeClr val="accent1">
                    <a:lumMod val="75000"/>
                  </a:schemeClr>
                </a:solidFill>
                <a:latin typeface="Georgia" panose="02040502050405020303" pitchFamily="18" charset="0"/>
                <a:ea typeface="Times New Roman" panose="02020603050405020304" pitchFamily="18" charset="0"/>
              </a:rPr>
              <a:t>(</a:t>
            </a:r>
            <a:r>
              <a:rPr lang="ru-RU" sz="2400" i="1" dirty="0">
                <a:solidFill>
                  <a:schemeClr val="accent1">
                    <a:lumMod val="75000"/>
                  </a:schemeClr>
                </a:solidFill>
                <a:latin typeface="Georgia" panose="02040502050405020303" pitchFamily="18" charset="0"/>
                <a:ea typeface="Times New Roman" panose="02020603050405020304" pitchFamily="18" charset="0"/>
              </a:rPr>
              <a:t>Николай Малиновский, </a:t>
            </a:r>
            <a:r>
              <a:rPr lang="ru-RU" sz="2400" i="1" dirty="0" err="1">
                <a:solidFill>
                  <a:schemeClr val="accent1">
                    <a:lumMod val="75000"/>
                  </a:schemeClr>
                </a:solidFill>
                <a:latin typeface="Georgia" panose="02040502050405020303" pitchFamily="18" charset="0"/>
                <a:ea typeface="Times New Roman" panose="02020603050405020304" pitchFamily="18" charset="0"/>
              </a:rPr>
              <a:t>прот</a:t>
            </a:r>
            <a:r>
              <a:rPr lang="ru-RU" sz="2400" i="1" dirty="0">
                <a:solidFill>
                  <a:schemeClr val="accent1">
                    <a:lumMod val="75000"/>
                  </a:schemeClr>
                </a:solidFill>
                <a:latin typeface="Georgia" panose="02040502050405020303" pitchFamily="18" charset="0"/>
                <a:ea typeface="Times New Roman" panose="02020603050405020304" pitchFamily="18" charset="0"/>
              </a:rPr>
              <a:t>. </a:t>
            </a:r>
            <a:r>
              <a:rPr lang="ru-RU" sz="2400" i="1" dirty="0" smtClean="0">
                <a:solidFill>
                  <a:schemeClr val="accent1">
                    <a:lumMod val="75000"/>
                  </a:schemeClr>
                </a:solidFill>
                <a:latin typeface="Georgia" panose="02040502050405020303" pitchFamily="18" charset="0"/>
                <a:ea typeface="Times New Roman" panose="02020603050405020304" pitchFamily="18" charset="0"/>
              </a:rPr>
              <a:t>Православное </a:t>
            </a:r>
            <a:r>
              <a:rPr lang="ru-RU" sz="2400" i="1" dirty="0">
                <a:solidFill>
                  <a:schemeClr val="accent1">
                    <a:lumMod val="75000"/>
                  </a:schemeClr>
                </a:solidFill>
                <a:latin typeface="Georgia" panose="02040502050405020303" pitchFamily="18" charset="0"/>
                <a:ea typeface="Times New Roman" panose="02020603050405020304" pitchFamily="18" charset="0"/>
              </a:rPr>
              <a:t>догматическое </a:t>
            </a:r>
            <a:r>
              <a:rPr lang="ru-RU" sz="2400" i="1" dirty="0" smtClean="0">
                <a:solidFill>
                  <a:schemeClr val="accent1">
                    <a:lumMod val="75000"/>
                  </a:schemeClr>
                </a:solidFill>
                <a:latin typeface="Georgia" panose="02040502050405020303" pitchFamily="18" charset="0"/>
                <a:ea typeface="Times New Roman" panose="02020603050405020304" pitchFamily="18" charset="0"/>
              </a:rPr>
              <a:t>богословие</a:t>
            </a:r>
            <a:r>
              <a:rPr lang="ru-RU" sz="2400" dirty="0" smtClean="0">
                <a:solidFill>
                  <a:schemeClr val="accent1">
                    <a:lumMod val="75000"/>
                  </a:schemeClr>
                </a:solidFill>
                <a:latin typeface="Georgia" panose="02040502050405020303" pitchFamily="18" charset="0"/>
                <a:ea typeface="Times New Roman" panose="02020603050405020304" pitchFamily="18" charset="0"/>
              </a:rPr>
              <a:t>)</a:t>
            </a:r>
            <a:endParaRPr lang="ru-RU" sz="2400" dirty="0">
              <a:solidFill>
                <a:schemeClr val="accent1">
                  <a:lumMod val="75000"/>
                </a:schemeClr>
              </a:solidFill>
              <a:latin typeface="Georgia" panose="02040502050405020303" pitchFamily="18" charset="0"/>
            </a:endParaRPr>
          </a:p>
        </p:txBody>
      </p:sp>
      <p:sp>
        <p:nvSpPr>
          <p:cNvPr id="7" name="Нижний колонтитул 6"/>
          <p:cNvSpPr>
            <a:spLocks noGrp="1"/>
          </p:cNvSpPr>
          <p:nvPr>
            <p:ph type="ftr" sz="quarter" idx="11"/>
          </p:nvPr>
        </p:nvSpPr>
        <p:spPr/>
        <p:txBody>
          <a:bodyPr/>
          <a:lstStyle/>
          <a:p>
            <a:endParaRPr lang="ru-RU">
              <a:solidFill>
                <a:prstClr val="black">
                  <a:tint val="75000"/>
                </a:prstClr>
              </a:solidFill>
            </a:endParaRPr>
          </a:p>
        </p:txBody>
      </p:sp>
      <p:sp>
        <p:nvSpPr>
          <p:cNvPr id="8" name="Номер слайда 7"/>
          <p:cNvSpPr>
            <a:spLocks noGrp="1"/>
          </p:cNvSpPr>
          <p:nvPr>
            <p:ph type="sldNum" sz="quarter" idx="12"/>
          </p:nvPr>
        </p:nvSpPr>
        <p:spPr/>
        <p:txBody>
          <a:bodyPr/>
          <a:lstStyle/>
          <a:p>
            <a:fld id="{4D4EEC25-63A3-4E38-98B7-0A3E0B54ADD9}" type="slidenum">
              <a:rPr lang="ru-RU" smtClean="0"/>
              <a:pPr/>
              <a:t>11</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32193335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chemeClr val="accent1">
                    <a:lumMod val="75000"/>
                  </a:schemeClr>
                </a:solidFill>
                <a:latin typeface="Georgia" panose="02040502050405020303" pitchFamily="18" charset="0"/>
                <a:ea typeface="Times New Roman" panose="02020603050405020304" pitchFamily="18" charset="0"/>
              </a:rPr>
              <a:t>смерть / умереть; погибель / погибнуть </a:t>
            </a:r>
            <a:endParaRPr lang="ru-RU" dirty="0">
              <a:latin typeface="Georgia" panose="02040502050405020303" pitchFamily="18" charset="0"/>
            </a:endParaRPr>
          </a:p>
        </p:txBody>
      </p:sp>
      <p:sp>
        <p:nvSpPr>
          <p:cNvPr id="3" name="Объект 2"/>
          <p:cNvSpPr>
            <a:spLocks noGrp="1"/>
          </p:cNvSpPr>
          <p:nvPr>
            <p:ph idx="1"/>
          </p:nvPr>
        </p:nvSpPr>
        <p:spPr/>
        <p:txBody>
          <a:bodyPr/>
          <a:lstStyle/>
          <a:p>
            <a:r>
              <a:rPr lang="ru-RU" sz="2400" dirty="0" smtClean="0">
                <a:solidFill>
                  <a:schemeClr val="accent1">
                    <a:lumMod val="75000"/>
                  </a:schemeClr>
                </a:solidFill>
                <a:latin typeface="Times New Roman" panose="02020603050405020304" pitchFamily="18" charset="0"/>
                <a:ea typeface="Times New Roman" panose="02020603050405020304" pitchFamily="18" charset="0"/>
              </a:rPr>
              <a:t>«</a:t>
            </a:r>
            <a:r>
              <a:rPr lang="ru-RU" sz="2400" dirty="0">
                <a:solidFill>
                  <a:schemeClr val="accent1">
                    <a:lumMod val="75000"/>
                  </a:schemeClr>
                </a:solidFill>
                <a:latin typeface="Times New Roman" panose="02020603050405020304" pitchFamily="18" charset="0"/>
                <a:ea typeface="Times New Roman" panose="02020603050405020304" pitchFamily="18" charset="0"/>
              </a:rPr>
              <a:t>Из-за такого превратного объяснения Закона толкователи и сами </a:t>
            </a:r>
            <a:r>
              <a:rPr lang="ru-RU" sz="2400" b="1" i="1" dirty="0">
                <a:solidFill>
                  <a:schemeClr val="accent1">
                    <a:lumMod val="75000"/>
                  </a:schemeClr>
                </a:solidFill>
                <a:latin typeface="Times New Roman" panose="02020603050405020304" pitchFamily="18" charset="0"/>
                <a:ea typeface="Times New Roman" panose="02020603050405020304" pitchFamily="18" charset="0"/>
              </a:rPr>
              <a:t>погибают</a:t>
            </a:r>
            <a:r>
              <a:rPr lang="ru-RU" sz="2400" dirty="0">
                <a:solidFill>
                  <a:schemeClr val="accent1">
                    <a:lumMod val="75000"/>
                  </a:schemeClr>
                </a:solidFill>
                <a:latin typeface="Times New Roman" panose="02020603050405020304" pitchFamily="18" charset="0"/>
                <a:ea typeface="Times New Roman" panose="02020603050405020304" pitchFamily="18" charset="0"/>
              </a:rPr>
              <a:t>, и затемняют смысл Писания для других людей, которые, возможно, поняли бы его, если бы читали непредвзято</a:t>
            </a:r>
            <a:r>
              <a:rPr lang="ru-RU" sz="2400" dirty="0" smtClean="0">
                <a:solidFill>
                  <a:schemeClr val="accent1">
                    <a:lumMod val="75000"/>
                  </a:schemeClr>
                </a:solidFill>
                <a:latin typeface="Times New Roman" panose="02020603050405020304" pitchFamily="18" charset="0"/>
                <a:ea typeface="Times New Roman" panose="02020603050405020304" pitchFamily="18" charset="0"/>
              </a:rPr>
              <a:t>» (</a:t>
            </a:r>
            <a:r>
              <a:rPr lang="ru-RU" sz="2400" i="1" dirty="0" smtClean="0">
                <a:solidFill>
                  <a:schemeClr val="accent1">
                    <a:lumMod val="75000"/>
                  </a:schemeClr>
                </a:solidFill>
                <a:latin typeface="Times New Roman" panose="02020603050405020304" pitchFamily="18" charset="0"/>
                <a:ea typeface="Times New Roman" panose="02020603050405020304" pitchFamily="18" charset="0"/>
              </a:rPr>
              <a:t>Авраам (</a:t>
            </a:r>
            <a:r>
              <a:rPr lang="ru-RU" sz="2400" i="1" dirty="0" err="1" smtClean="0">
                <a:solidFill>
                  <a:schemeClr val="accent1">
                    <a:lumMod val="75000"/>
                  </a:schemeClr>
                </a:solidFill>
                <a:latin typeface="Times New Roman" panose="02020603050405020304" pitchFamily="18" charset="0"/>
                <a:ea typeface="Times New Roman" panose="02020603050405020304" pitchFamily="18" charset="0"/>
              </a:rPr>
              <a:t>Рейдман</a:t>
            </a:r>
            <a:r>
              <a:rPr lang="ru-RU" sz="2400" i="1" dirty="0" smtClean="0">
                <a:solidFill>
                  <a:schemeClr val="accent1">
                    <a:lumMod val="75000"/>
                  </a:schemeClr>
                </a:solidFill>
                <a:latin typeface="Times New Roman" panose="02020603050405020304" pitchFamily="18" charset="0"/>
                <a:ea typeface="Times New Roman" panose="02020603050405020304" pitchFamily="18" charset="0"/>
              </a:rPr>
              <a:t>), </a:t>
            </a:r>
            <a:r>
              <a:rPr lang="ru-RU" sz="2400" i="1" dirty="0" err="1" smtClean="0">
                <a:solidFill>
                  <a:schemeClr val="accent1">
                    <a:lumMod val="75000"/>
                  </a:schemeClr>
                </a:solidFill>
                <a:latin typeface="Times New Roman" panose="02020603050405020304" pitchFamily="18" charset="0"/>
                <a:ea typeface="Times New Roman" panose="02020603050405020304" pitchFamily="18" charset="0"/>
              </a:rPr>
              <a:t>схииг</a:t>
            </a:r>
            <a:r>
              <a:rPr lang="ru-RU" sz="2400" dirty="0" smtClean="0">
                <a:solidFill>
                  <a:schemeClr val="accent1">
                    <a:lumMod val="75000"/>
                  </a:schemeClr>
                </a:solidFill>
                <a:latin typeface="Times New Roman" panose="02020603050405020304" pitchFamily="18" charset="0"/>
                <a:ea typeface="Times New Roman" panose="02020603050405020304" pitchFamily="18" charset="0"/>
              </a:rPr>
              <a:t>.);</a:t>
            </a:r>
          </a:p>
          <a:p>
            <a:r>
              <a:rPr lang="ru-RU" sz="2400" dirty="0">
                <a:solidFill>
                  <a:schemeClr val="accent1">
                    <a:lumMod val="75000"/>
                  </a:schemeClr>
                </a:solidFill>
                <a:latin typeface="Times New Roman" panose="02020603050405020304" pitchFamily="18" charset="0"/>
                <a:ea typeface="Times New Roman" panose="02020603050405020304" pitchFamily="18" charset="0"/>
              </a:rPr>
              <a:t>«Физическая </a:t>
            </a:r>
            <a:r>
              <a:rPr lang="ru-RU" sz="2400" b="1" i="1" dirty="0">
                <a:solidFill>
                  <a:schemeClr val="accent1">
                    <a:lumMod val="75000"/>
                  </a:schemeClr>
                </a:solidFill>
                <a:latin typeface="Times New Roman" panose="02020603050405020304" pitchFamily="18" charset="0"/>
                <a:ea typeface="Times New Roman" panose="02020603050405020304" pitchFamily="18" charset="0"/>
              </a:rPr>
              <a:t>смерть</a:t>
            </a:r>
            <a:r>
              <a:rPr lang="ru-RU" sz="2400" i="1" dirty="0">
                <a:solidFill>
                  <a:schemeClr val="accent1">
                    <a:lumMod val="75000"/>
                  </a:schemeClr>
                </a:solidFill>
                <a:latin typeface="Times New Roman" panose="02020603050405020304" pitchFamily="18" charset="0"/>
                <a:ea typeface="Times New Roman" panose="02020603050405020304" pitchFamily="18" charset="0"/>
              </a:rPr>
              <a:t> </a:t>
            </a:r>
            <a:r>
              <a:rPr lang="ru-RU" sz="2400" dirty="0">
                <a:solidFill>
                  <a:schemeClr val="accent1">
                    <a:lumMod val="75000"/>
                  </a:schemeClr>
                </a:solidFill>
                <a:latin typeface="Times New Roman" panose="02020603050405020304" pitchFamily="18" charset="0"/>
                <a:ea typeface="Times New Roman" panose="02020603050405020304" pitchFamily="18" charset="0"/>
              </a:rPr>
              <a:t>– это разлучение души и тела, а </a:t>
            </a:r>
            <a:r>
              <a:rPr lang="ru-RU" sz="2400" b="1" i="1" dirty="0">
                <a:solidFill>
                  <a:schemeClr val="accent1">
                    <a:lumMod val="75000"/>
                  </a:schemeClr>
                </a:solidFill>
                <a:latin typeface="Times New Roman" panose="02020603050405020304" pitchFamily="18" charset="0"/>
                <a:ea typeface="Times New Roman" panose="02020603050405020304" pitchFamily="18" charset="0"/>
              </a:rPr>
              <a:t>смерть духовная</a:t>
            </a:r>
            <a:r>
              <a:rPr lang="ru-RU" sz="2400" dirty="0">
                <a:solidFill>
                  <a:schemeClr val="accent1">
                    <a:lumMod val="75000"/>
                  </a:schemeClr>
                </a:solidFill>
                <a:latin typeface="Times New Roman" panose="02020603050405020304" pitchFamily="18" charset="0"/>
                <a:ea typeface="Times New Roman" panose="02020603050405020304" pitchFamily="18" charset="0"/>
              </a:rPr>
              <a:t> – разлучение души и Бога; поэтому в день преступления Адам духовно умер</a:t>
            </a:r>
            <a:r>
              <a:rPr lang="ru-RU" sz="2400" dirty="0" smtClean="0">
                <a:solidFill>
                  <a:schemeClr val="accent1">
                    <a:lumMod val="75000"/>
                  </a:schemeClr>
                </a:solidFill>
                <a:latin typeface="Times New Roman" panose="02020603050405020304" pitchFamily="18" charset="0"/>
                <a:ea typeface="Times New Roman" panose="02020603050405020304" pitchFamily="18" charset="0"/>
              </a:rPr>
              <a:t>» (</a:t>
            </a:r>
            <a:r>
              <a:rPr lang="ru-RU" sz="2400" i="1" dirty="0" smtClean="0">
                <a:solidFill>
                  <a:schemeClr val="accent1">
                    <a:lumMod val="75000"/>
                  </a:schemeClr>
                </a:solidFill>
                <a:latin typeface="Times New Roman" panose="02020603050405020304" pitchFamily="18" charset="0"/>
                <a:ea typeface="Times New Roman" panose="02020603050405020304" pitchFamily="18" charset="0"/>
              </a:rPr>
              <a:t>Рафаил (Карелин), </a:t>
            </a:r>
            <a:r>
              <a:rPr lang="ru-RU" sz="2400" i="1" dirty="0" err="1" smtClean="0">
                <a:solidFill>
                  <a:schemeClr val="accent1">
                    <a:lumMod val="75000"/>
                  </a:schemeClr>
                </a:solidFill>
                <a:latin typeface="Times New Roman" panose="02020603050405020304" pitchFamily="18" charset="0"/>
                <a:ea typeface="Times New Roman" panose="02020603050405020304" pitchFamily="18" charset="0"/>
              </a:rPr>
              <a:t>схиархим</a:t>
            </a:r>
            <a:r>
              <a:rPr lang="ru-RU" sz="2400" dirty="0" smtClean="0">
                <a:solidFill>
                  <a:schemeClr val="accent1">
                    <a:lumMod val="75000"/>
                  </a:schemeClr>
                </a:solidFill>
                <a:latin typeface="Times New Roman" panose="02020603050405020304" pitchFamily="18" charset="0"/>
                <a:ea typeface="Times New Roman" panose="02020603050405020304" pitchFamily="18" charset="0"/>
              </a:rPr>
              <a:t>.).</a:t>
            </a:r>
          </a:p>
          <a:p>
            <a:endParaRPr lang="ru-RU" sz="2400" dirty="0">
              <a:solidFill>
                <a:schemeClr val="accent1">
                  <a:lumMod val="75000"/>
                </a:scheme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12</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17978550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title"/>
          </p:nvPr>
        </p:nvSpPr>
        <p:spPr/>
        <p:txBody>
          <a:bodyPr/>
          <a:lstStyle/>
          <a:p>
            <a:endParaRPr lang="ru-RU"/>
          </a:p>
        </p:txBody>
      </p:sp>
      <p:graphicFrame>
        <p:nvGraphicFramePr>
          <p:cNvPr id="12" name="Объект 11"/>
          <p:cNvGraphicFramePr>
            <a:graphicFrameLocks noGrp="1"/>
          </p:cNvGraphicFramePr>
          <p:nvPr>
            <p:ph idx="1"/>
            <p:extLst>
              <p:ext uri="{D42A27DB-BD31-4B8C-83A1-F6EECF244321}">
                <p14:modId xmlns:p14="http://schemas.microsoft.com/office/powerpoint/2010/main" val="120686524"/>
              </p:ext>
            </p:extLst>
          </p:nvPr>
        </p:nvGraphicFramePr>
        <p:xfrm>
          <a:off x="2380208" y="2090057"/>
          <a:ext cx="8915400" cy="3913052"/>
        </p:xfrm>
        <a:graphic>
          <a:graphicData uri="http://schemas.openxmlformats.org/drawingml/2006/table">
            <a:tbl>
              <a:tblPr firstRow="1" bandRow="1">
                <a:tableStyleId>{5C22544A-7EE6-4342-B048-85BDC9FD1C3A}</a:tableStyleId>
              </a:tblPr>
              <a:tblGrid>
                <a:gridCol w="4457700"/>
                <a:gridCol w="4457700"/>
              </a:tblGrid>
              <a:tr h="370840">
                <a:tc>
                  <a:txBody>
                    <a:bodyPr/>
                    <a:lstStyle/>
                    <a:p>
                      <a:r>
                        <a:rPr lang="ru-RU" sz="1800" dirty="0" smtClean="0">
                          <a:latin typeface="Georgia" panose="02040502050405020303" pitchFamily="18" charset="0"/>
                        </a:rPr>
                        <a:t>церковнославянизм</a:t>
                      </a:r>
                      <a:endParaRPr lang="ru-RU" sz="1800" dirty="0">
                        <a:latin typeface="Georgia" panose="02040502050405020303" pitchFamily="18" charset="0"/>
                      </a:endParaRPr>
                    </a:p>
                  </a:txBody>
                  <a:tcPr/>
                </a:tc>
                <a:tc>
                  <a:txBody>
                    <a:bodyPr/>
                    <a:lstStyle/>
                    <a:p>
                      <a:r>
                        <a:rPr lang="ru-RU" sz="1800" dirty="0" smtClean="0">
                          <a:latin typeface="Georgia" panose="02040502050405020303" pitchFamily="18" charset="0"/>
                        </a:rPr>
                        <a:t>слово русского языка</a:t>
                      </a:r>
                      <a:endParaRPr lang="ru-RU" sz="1800" dirty="0">
                        <a:latin typeface="Georgia" panose="02040502050405020303" pitchFamily="18" charset="0"/>
                      </a:endParaRPr>
                    </a:p>
                  </a:txBody>
                  <a:tcPr/>
                </a:tc>
              </a:tr>
              <a:tr h="370840">
                <a:tc>
                  <a:txBody>
                    <a:bodyPr/>
                    <a:lstStyle/>
                    <a:p>
                      <a:pPr indent="450215" algn="just">
                        <a:spcAft>
                          <a:spcPts val="0"/>
                        </a:spcAft>
                      </a:pPr>
                      <a:r>
                        <a:rPr lang="ru-RU" sz="1800" b="0" i="1"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теплый</a:t>
                      </a:r>
                      <a:r>
                        <a:rPr lang="ru-RU" sz="18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 – ’очень горячий, обжигающий’ (теплый молитвенник)</a:t>
                      </a:r>
                      <a:endParaRPr lang="ru-RU" sz="1800" b="0" dirty="0">
                        <a:solidFill>
                          <a:schemeClr val="accent1">
                            <a:lumMod val="75000"/>
                          </a:schemeClr>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tc>
                <a:tc>
                  <a:txBody>
                    <a:bodyPr/>
                    <a:lstStyle/>
                    <a:p>
                      <a:pPr indent="450215" algn="just">
                        <a:spcAft>
                          <a:spcPts val="0"/>
                        </a:spcAft>
                      </a:pPr>
                      <a:r>
                        <a:rPr lang="ru-RU" sz="1800" b="0" i="1"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теплый</a:t>
                      </a:r>
                      <a:r>
                        <a:rPr lang="ru-RU" sz="18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 – ‘дающий тепло, являющийся источником тепла’</a:t>
                      </a:r>
                      <a:endParaRPr lang="ru-RU" sz="1800" b="0" dirty="0">
                        <a:solidFill>
                          <a:schemeClr val="accent1">
                            <a:lumMod val="75000"/>
                          </a:schemeClr>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tc>
              </a:tr>
              <a:tr h="370840">
                <a:tc>
                  <a:txBody>
                    <a:bodyPr/>
                    <a:lstStyle/>
                    <a:p>
                      <a:endParaRPr lang="ru-RU" sz="1800" b="0" dirty="0">
                        <a:latin typeface="Georgia" panose="02040502050405020303" pitchFamily="18" charset="0"/>
                      </a:endParaRPr>
                    </a:p>
                  </a:txBody>
                  <a:tcPr/>
                </a:tc>
                <a:tc>
                  <a:txBody>
                    <a:bodyPr/>
                    <a:lstStyle/>
                    <a:p>
                      <a:endParaRPr lang="ru-RU" sz="1800" b="0" dirty="0">
                        <a:latin typeface="Georgia" panose="02040502050405020303" pitchFamily="18" charset="0"/>
                      </a:endParaRPr>
                    </a:p>
                  </a:txBody>
                  <a:tcPr/>
                </a:tc>
              </a:tr>
              <a:tr h="956492">
                <a:tc>
                  <a:txBody>
                    <a:bodyPr/>
                    <a:lstStyle/>
                    <a:p>
                      <a:pPr indent="457200" algn="just">
                        <a:spcAft>
                          <a:spcPts val="0"/>
                        </a:spcAft>
                      </a:pPr>
                      <a:r>
                        <a:rPr lang="ru-RU" sz="1800" b="0" i="1"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приятный</a:t>
                      </a:r>
                      <a:r>
                        <a:rPr lang="ru-RU" sz="18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 – ‘такой, который будет принят’ (Постимся постом приятным, </a:t>
                      </a:r>
                      <a:r>
                        <a:rPr lang="ru-RU" sz="1800" b="0" dirty="0" err="1">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благоугодным</a:t>
                      </a:r>
                      <a:r>
                        <a:rPr lang="ru-RU" sz="18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 </a:t>
                      </a:r>
                      <a:r>
                        <a:rPr lang="ru-RU" sz="1800" b="0" dirty="0" err="1">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Господеви</a:t>
                      </a:r>
                      <a:r>
                        <a:rPr lang="ru-RU" sz="18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a:t>
                      </a:r>
                      <a:endParaRPr lang="ru-RU" sz="1800" b="0" dirty="0">
                        <a:solidFill>
                          <a:schemeClr val="accent1">
                            <a:lumMod val="75000"/>
                          </a:schemeClr>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tc>
                <a:tc>
                  <a:txBody>
                    <a:bodyPr/>
                    <a:lstStyle/>
                    <a:p>
                      <a:pPr indent="457200" algn="just">
                        <a:spcAft>
                          <a:spcPts val="0"/>
                        </a:spcAft>
                      </a:pPr>
                      <a:r>
                        <a:rPr lang="ru-RU" sz="1800" b="0" i="1"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приятный</a:t>
                      </a:r>
                      <a:r>
                        <a:rPr lang="ru-RU" sz="18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 – </a:t>
                      </a:r>
                      <a:r>
                        <a:rPr lang="en-US" sz="18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a:t>
                      </a:r>
                      <a:r>
                        <a:rPr lang="ru-RU" sz="18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доставляющий удовольствие</a:t>
                      </a:r>
                      <a:r>
                        <a:rPr lang="en-US" sz="18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a:t>
                      </a:r>
                      <a:endParaRPr lang="ru-RU" sz="1800" b="0" dirty="0">
                        <a:solidFill>
                          <a:schemeClr val="accent1">
                            <a:lumMod val="75000"/>
                          </a:schemeClr>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tc>
              </a:tr>
              <a:tr h="647337">
                <a:tc>
                  <a:txBody>
                    <a:bodyPr/>
                    <a:lstStyle/>
                    <a:p>
                      <a:pPr indent="450215" algn="just">
                        <a:spcAft>
                          <a:spcPts val="0"/>
                        </a:spcAft>
                      </a:pPr>
                      <a:r>
                        <a:rPr lang="ru-RU" sz="1800" b="0" i="1"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брань</a:t>
                      </a:r>
                      <a:r>
                        <a:rPr lang="ru-RU" sz="18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 – ‘война, битва, враг’ (духовная брань)</a:t>
                      </a:r>
                      <a:endParaRPr lang="ru-RU" sz="1800" b="0" dirty="0">
                        <a:solidFill>
                          <a:schemeClr val="accent1">
                            <a:lumMod val="75000"/>
                          </a:schemeClr>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tc>
                <a:tc>
                  <a:txBody>
                    <a:bodyPr/>
                    <a:lstStyle/>
                    <a:p>
                      <a:pPr indent="450215" algn="just">
                        <a:spcAft>
                          <a:spcPts val="0"/>
                        </a:spcAft>
                      </a:pPr>
                      <a:r>
                        <a:rPr lang="ru-RU" sz="1800" b="0" i="1"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брань</a:t>
                      </a:r>
                      <a:r>
                        <a:rPr lang="ru-RU" sz="18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 – ‘оскорбительные, грубые слова, ругань’</a:t>
                      </a:r>
                      <a:endParaRPr lang="ru-RU" sz="1800" b="0" dirty="0">
                        <a:solidFill>
                          <a:schemeClr val="accent1">
                            <a:lumMod val="75000"/>
                          </a:schemeClr>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tc>
              </a:tr>
              <a:tr h="1018903">
                <a:tc>
                  <a:txBody>
                    <a:bodyPr/>
                    <a:lstStyle/>
                    <a:p>
                      <a:pPr indent="457200" algn="just">
                        <a:spcAft>
                          <a:spcPts val="0"/>
                        </a:spcAft>
                      </a:pPr>
                      <a:r>
                        <a:rPr lang="ru-RU" sz="1800" b="0" i="1"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прелесть</a:t>
                      </a:r>
                      <a:r>
                        <a:rPr lang="ru-RU" sz="18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 – ‘обман, обольщение’ (Он впал в прелесть).</a:t>
                      </a:r>
                      <a:endParaRPr lang="ru-RU" sz="1800" b="0" dirty="0">
                        <a:solidFill>
                          <a:schemeClr val="accent1">
                            <a:lumMod val="75000"/>
                          </a:schemeClr>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tc>
                <a:tc>
                  <a:txBody>
                    <a:bodyPr/>
                    <a:lstStyle/>
                    <a:p>
                      <a:pPr indent="457200" algn="just">
                        <a:spcAft>
                          <a:spcPts val="0"/>
                        </a:spcAft>
                      </a:pPr>
                      <a:r>
                        <a:rPr lang="ru-RU" sz="1800" b="0" i="1"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прелесть – </a:t>
                      </a:r>
                      <a:r>
                        <a:rPr lang="ru-RU" sz="18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‘привлекательность’</a:t>
                      </a:r>
                      <a:endParaRPr lang="ru-RU" sz="1800" b="0" dirty="0">
                        <a:solidFill>
                          <a:schemeClr val="accent1">
                            <a:lumMod val="75000"/>
                          </a:schemeClr>
                        </a:solidFill>
                        <a:effectLst/>
                        <a:latin typeface="Georgia" panose="02040502050405020303" pitchFamily="18" charset="0"/>
                        <a:ea typeface="Calibri" panose="020F0502020204030204" pitchFamily="34" charset="0"/>
                        <a:cs typeface="Times New Roman" panose="02020603050405020304" pitchFamily="18" charset="0"/>
                      </a:endParaRPr>
                    </a:p>
                    <a:p>
                      <a:pPr indent="450215" algn="just">
                        <a:spcAft>
                          <a:spcPts val="0"/>
                        </a:spcAft>
                      </a:pPr>
                      <a:r>
                        <a:rPr lang="ru-RU" sz="1800" b="0" i="1"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 </a:t>
                      </a:r>
                      <a:endParaRPr lang="ru-RU" sz="1800" b="0" dirty="0">
                        <a:solidFill>
                          <a:schemeClr val="accent1">
                            <a:lumMod val="75000"/>
                          </a:schemeClr>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tc>
              </a:tr>
            </a:tbl>
          </a:graphicData>
        </a:graphic>
      </p:graphicFrame>
      <p:sp>
        <p:nvSpPr>
          <p:cNvPr id="7" name="Нижний колонтитул 6"/>
          <p:cNvSpPr>
            <a:spLocks noGrp="1"/>
          </p:cNvSpPr>
          <p:nvPr>
            <p:ph type="ftr" sz="quarter" idx="11"/>
          </p:nvPr>
        </p:nvSpPr>
        <p:spPr>
          <a:xfrm>
            <a:off x="2589212" y="6374674"/>
            <a:ext cx="7619999" cy="126259"/>
          </a:xfrm>
        </p:spPr>
        <p:txBody>
          <a:bodyPr/>
          <a:lstStyle/>
          <a:p>
            <a:endParaRPr lang="ru-RU" dirty="0">
              <a:solidFill>
                <a:prstClr val="black">
                  <a:tint val="75000"/>
                </a:prstClr>
              </a:solidFill>
            </a:endParaRPr>
          </a:p>
        </p:txBody>
      </p:sp>
      <p:sp>
        <p:nvSpPr>
          <p:cNvPr id="8" name="Номер слайда 7"/>
          <p:cNvSpPr>
            <a:spLocks noGrp="1"/>
          </p:cNvSpPr>
          <p:nvPr>
            <p:ph type="sldNum" sz="quarter" idx="12"/>
          </p:nvPr>
        </p:nvSpPr>
        <p:spPr/>
        <p:txBody>
          <a:bodyPr/>
          <a:lstStyle/>
          <a:p>
            <a:fld id="{4D4EEC25-63A3-4E38-98B7-0A3E0B54ADD9}" type="slidenum">
              <a:rPr lang="ru-RU" smtClean="0"/>
              <a:pPr/>
              <a:t>13</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40459003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6" name="Объект 5"/>
          <p:cNvGraphicFramePr>
            <a:graphicFrameLocks noGrp="1"/>
          </p:cNvGraphicFramePr>
          <p:nvPr>
            <p:ph idx="1"/>
            <p:extLst>
              <p:ext uri="{D42A27DB-BD31-4B8C-83A1-F6EECF244321}">
                <p14:modId xmlns:p14="http://schemas.microsoft.com/office/powerpoint/2010/main" val="1252650643"/>
              </p:ext>
            </p:extLst>
          </p:nvPr>
        </p:nvGraphicFramePr>
        <p:xfrm>
          <a:off x="2589213" y="2133600"/>
          <a:ext cx="8915400" cy="2834640"/>
        </p:xfrm>
        <a:graphic>
          <a:graphicData uri="http://schemas.openxmlformats.org/drawingml/2006/table">
            <a:tbl>
              <a:tblPr firstRow="1" bandRow="1">
                <a:tableStyleId>{5C22544A-7EE6-4342-B048-85BDC9FD1C3A}</a:tableStyleId>
              </a:tblPr>
              <a:tblGrid>
                <a:gridCol w="4457700"/>
                <a:gridCol w="4457700"/>
              </a:tblGrid>
              <a:tr h="370840">
                <a:tc>
                  <a:txBody>
                    <a:bodyPr/>
                    <a:lstStyle/>
                    <a:p>
                      <a:r>
                        <a:rPr lang="ru-RU" sz="2000" dirty="0" smtClean="0">
                          <a:latin typeface="Georgia" panose="02040502050405020303" pitchFamily="18" charset="0"/>
                        </a:rPr>
                        <a:t>церковнославянизм</a:t>
                      </a:r>
                      <a:endParaRPr lang="ru-RU" sz="2000" dirty="0">
                        <a:latin typeface="Georgia" panose="02040502050405020303" pitchFamily="18" charset="0"/>
                      </a:endParaRPr>
                    </a:p>
                  </a:txBody>
                  <a:tcPr/>
                </a:tc>
                <a:tc>
                  <a:txBody>
                    <a:bodyPr/>
                    <a:lstStyle/>
                    <a:p>
                      <a:r>
                        <a:rPr lang="ru-RU" sz="2000" dirty="0" smtClean="0">
                          <a:latin typeface="Georgia" panose="02040502050405020303" pitchFamily="18" charset="0"/>
                        </a:rPr>
                        <a:t>слово русского языка</a:t>
                      </a:r>
                      <a:endParaRPr lang="ru-RU" sz="2000" dirty="0">
                        <a:latin typeface="Georgia" panose="02040502050405020303" pitchFamily="18" charset="0"/>
                      </a:endParaRPr>
                    </a:p>
                  </a:txBody>
                  <a:tcPr/>
                </a:tc>
              </a:tr>
              <a:tr h="370840">
                <a:tc>
                  <a:txBody>
                    <a:bodyPr/>
                    <a:lstStyle/>
                    <a:p>
                      <a:pPr indent="457200" algn="just">
                        <a:spcAft>
                          <a:spcPts val="0"/>
                        </a:spcAft>
                      </a:pPr>
                      <a:r>
                        <a:rPr lang="ru-RU" sz="2000" b="0" i="1"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искренний – </a:t>
                      </a:r>
                      <a:r>
                        <a:rPr lang="ru-RU" sz="20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‘ближний’ (ты и искренние твои, </a:t>
                      </a:r>
                      <a:r>
                        <a:rPr lang="ru-RU" sz="2000" b="0" dirty="0" err="1">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седящие</a:t>
                      </a:r>
                      <a:r>
                        <a:rPr lang="ru-RU" sz="20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 перед </a:t>
                      </a:r>
                      <a:r>
                        <a:rPr lang="ru-RU" sz="2000" b="0" dirty="0" err="1">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лицем</a:t>
                      </a:r>
                      <a:r>
                        <a:rPr lang="ru-RU" sz="20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 Твоим)</a:t>
                      </a:r>
                      <a:endParaRPr lang="ru-RU" sz="2000" b="0" dirty="0">
                        <a:solidFill>
                          <a:schemeClr val="accent1">
                            <a:lumMod val="75000"/>
                          </a:schemeClr>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tc>
                <a:tc>
                  <a:txBody>
                    <a:bodyPr/>
                    <a:lstStyle/>
                    <a:p>
                      <a:pPr indent="457200" algn="just">
                        <a:spcAft>
                          <a:spcPts val="0"/>
                        </a:spcAft>
                      </a:pPr>
                      <a:r>
                        <a:rPr lang="ru-RU" sz="2000" b="0" i="1"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Искренний – </a:t>
                      </a:r>
                      <a:r>
                        <a:rPr lang="ru-RU" sz="20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‘правдивый, откровенный’</a:t>
                      </a:r>
                      <a:endParaRPr lang="ru-RU" sz="2000" b="0" dirty="0">
                        <a:solidFill>
                          <a:schemeClr val="accent1">
                            <a:lumMod val="75000"/>
                          </a:schemeClr>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tc>
              </a:tr>
              <a:tr h="370840">
                <a:tc>
                  <a:txBody>
                    <a:bodyPr/>
                    <a:lstStyle/>
                    <a:p>
                      <a:pPr indent="457200" algn="just">
                        <a:spcAft>
                          <a:spcPts val="0"/>
                        </a:spcAft>
                      </a:pPr>
                      <a:r>
                        <a:rPr lang="ru-RU" sz="2000" b="0" i="1"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целование – </a:t>
                      </a:r>
                      <a:r>
                        <a:rPr lang="ru-RU" sz="20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‘приветствие’ (Архистратиг Гавриил принес Деве целование) </a:t>
                      </a:r>
                      <a:endParaRPr lang="ru-RU" sz="2000" b="0" dirty="0">
                        <a:solidFill>
                          <a:schemeClr val="accent1">
                            <a:lumMod val="75000"/>
                          </a:schemeClr>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tc>
                <a:tc>
                  <a:txBody>
                    <a:bodyPr/>
                    <a:lstStyle/>
                    <a:p>
                      <a:pPr indent="457200" algn="just">
                        <a:spcAft>
                          <a:spcPts val="0"/>
                        </a:spcAft>
                      </a:pPr>
                      <a:r>
                        <a:rPr lang="ru-RU" sz="2000" b="0" i="1"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поцелуй – </a:t>
                      </a:r>
                      <a:r>
                        <a:rPr lang="ru-RU" sz="20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’прикосновение губами к кому-, чему-либо как выражение любви, ласки, привета’</a:t>
                      </a:r>
                      <a:endParaRPr lang="ru-RU" sz="2000" b="0" dirty="0">
                        <a:solidFill>
                          <a:schemeClr val="accent1">
                            <a:lumMod val="75000"/>
                          </a:schemeClr>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tc>
              </a:tr>
              <a:tr h="370840">
                <a:tc>
                  <a:txBody>
                    <a:bodyPr/>
                    <a:lstStyle/>
                    <a:p>
                      <a:pPr indent="457200" algn="just">
                        <a:spcAft>
                          <a:spcPts val="0"/>
                        </a:spcAft>
                      </a:pPr>
                      <a:r>
                        <a:rPr lang="ru-RU" sz="2000" b="0" i="1"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развращенный</a:t>
                      </a:r>
                      <a:r>
                        <a:rPr lang="ru-RU" sz="20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 – ‘превратный’ (развращенные слова)</a:t>
                      </a:r>
                      <a:endParaRPr lang="ru-RU" sz="2000" b="0" dirty="0">
                        <a:solidFill>
                          <a:schemeClr val="accent1">
                            <a:lumMod val="75000"/>
                          </a:schemeClr>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tc>
                <a:tc>
                  <a:txBody>
                    <a:bodyPr/>
                    <a:lstStyle/>
                    <a:p>
                      <a:pPr indent="457200" algn="just">
                        <a:spcAft>
                          <a:spcPts val="0"/>
                        </a:spcAft>
                      </a:pPr>
                      <a:r>
                        <a:rPr lang="ru-RU" sz="2000" b="0" i="1"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развращенный – </a:t>
                      </a:r>
                      <a:r>
                        <a:rPr lang="ru-RU" sz="20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‘развратный, нравственно испорченный’</a:t>
                      </a:r>
                      <a:endParaRPr lang="ru-RU" sz="2000" b="0" dirty="0">
                        <a:solidFill>
                          <a:schemeClr val="accent1">
                            <a:lumMod val="75000"/>
                          </a:schemeClr>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tc>
              </a:tr>
            </a:tbl>
          </a:graphicData>
        </a:graphic>
      </p:graphicFrame>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14</a:t>
            </a:fld>
            <a:endParaRPr lang="ru-RU"/>
          </a:p>
        </p:txBody>
      </p:sp>
      <p:pic>
        <p:nvPicPr>
          <p:cNvPr id="7" name="Рисунок 6">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19244767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6" name="Объект 5"/>
          <p:cNvGraphicFramePr>
            <a:graphicFrameLocks noGrp="1"/>
          </p:cNvGraphicFramePr>
          <p:nvPr>
            <p:ph idx="1"/>
            <p:extLst>
              <p:ext uri="{D42A27DB-BD31-4B8C-83A1-F6EECF244321}">
                <p14:modId xmlns:p14="http://schemas.microsoft.com/office/powerpoint/2010/main" val="471567628"/>
              </p:ext>
            </p:extLst>
          </p:nvPr>
        </p:nvGraphicFramePr>
        <p:xfrm>
          <a:off x="2589213" y="2290354"/>
          <a:ext cx="8915400" cy="2072640"/>
        </p:xfrm>
        <a:graphic>
          <a:graphicData uri="http://schemas.openxmlformats.org/drawingml/2006/table">
            <a:tbl>
              <a:tblPr firstRow="1" bandRow="1">
                <a:tableStyleId>{5C22544A-7EE6-4342-B048-85BDC9FD1C3A}</a:tableStyleId>
              </a:tblPr>
              <a:tblGrid>
                <a:gridCol w="4457700"/>
                <a:gridCol w="4457700"/>
              </a:tblGrid>
              <a:tr h="214086">
                <a:tc>
                  <a:txBody>
                    <a:bodyPr/>
                    <a:lstStyle/>
                    <a:p>
                      <a:r>
                        <a:rPr lang="ru-RU" dirty="0" smtClean="0">
                          <a:latin typeface="Georgia" panose="02040502050405020303" pitchFamily="18" charset="0"/>
                        </a:rPr>
                        <a:t>церковнославянизм</a:t>
                      </a:r>
                      <a:endParaRPr lang="ru-RU" dirty="0">
                        <a:latin typeface="Georgia" panose="02040502050405020303" pitchFamily="18" charset="0"/>
                      </a:endParaRPr>
                    </a:p>
                  </a:txBody>
                  <a:tcPr/>
                </a:tc>
                <a:tc>
                  <a:txBody>
                    <a:bodyPr/>
                    <a:lstStyle/>
                    <a:p>
                      <a:r>
                        <a:rPr lang="ru-RU" dirty="0" smtClean="0">
                          <a:latin typeface="Georgia" panose="02040502050405020303" pitchFamily="18" charset="0"/>
                        </a:rPr>
                        <a:t>слово русского языка</a:t>
                      </a:r>
                      <a:endParaRPr lang="ru-RU" dirty="0">
                        <a:latin typeface="Georgia" panose="02040502050405020303" pitchFamily="18" charset="0"/>
                      </a:endParaRPr>
                    </a:p>
                  </a:txBody>
                  <a:tcPr/>
                </a:tc>
              </a:tr>
              <a:tr h="370840">
                <a:tc>
                  <a:txBody>
                    <a:bodyPr/>
                    <a:lstStyle/>
                    <a:p>
                      <a:pPr indent="450215" algn="just">
                        <a:spcAft>
                          <a:spcPts val="0"/>
                        </a:spcAft>
                      </a:pPr>
                      <a:r>
                        <a:rPr lang="ru-RU" sz="2800" b="0" i="1"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озлобленный</a:t>
                      </a:r>
                      <a:r>
                        <a:rPr lang="ru-RU" sz="28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 – ‘обиженный’</a:t>
                      </a:r>
                      <a:endParaRPr lang="ru-RU" sz="2800" b="0" dirty="0">
                        <a:solidFill>
                          <a:schemeClr val="accent1">
                            <a:lumMod val="75000"/>
                          </a:schemeClr>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tc>
                <a:tc>
                  <a:txBody>
                    <a:bodyPr/>
                    <a:lstStyle/>
                    <a:p>
                      <a:pPr indent="450215" algn="just">
                        <a:spcAft>
                          <a:spcPts val="0"/>
                        </a:spcAft>
                      </a:pPr>
                      <a:r>
                        <a:rPr lang="ru-RU" sz="2800" b="0" i="1">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озлобленный</a:t>
                      </a:r>
                      <a:r>
                        <a:rPr lang="ru-RU" sz="2800" b="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 </a:t>
                      </a:r>
                      <a:r>
                        <a:rPr lang="en-US" sz="2800" b="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 </a:t>
                      </a:r>
                      <a:r>
                        <a:rPr lang="ru-RU" sz="2800" b="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‘обозлившийся’</a:t>
                      </a:r>
                      <a:endParaRPr lang="ru-RU" sz="2800" b="0">
                        <a:solidFill>
                          <a:schemeClr val="accent1">
                            <a:lumMod val="75000"/>
                          </a:schemeClr>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tc>
              </a:tr>
              <a:tr h="370840">
                <a:tc>
                  <a:txBody>
                    <a:bodyPr/>
                    <a:lstStyle/>
                    <a:p>
                      <a:pPr indent="450215" algn="just">
                        <a:spcAft>
                          <a:spcPts val="0"/>
                        </a:spcAft>
                      </a:pPr>
                      <a:r>
                        <a:rPr lang="ru-RU" sz="2800" b="0" i="1"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требовать – </a:t>
                      </a:r>
                      <a:r>
                        <a:rPr lang="ru-RU" sz="28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‘сильно нуждаться’</a:t>
                      </a:r>
                      <a:endParaRPr lang="ru-RU" sz="2800" b="0" dirty="0">
                        <a:solidFill>
                          <a:schemeClr val="accent1">
                            <a:lumMod val="75000"/>
                          </a:schemeClr>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tc>
                <a:tc>
                  <a:txBody>
                    <a:bodyPr/>
                    <a:lstStyle/>
                    <a:p>
                      <a:pPr indent="450215" algn="just">
                        <a:spcAft>
                          <a:spcPts val="0"/>
                        </a:spcAft>
                      </a:pPr>
                      <a:r>
                        <a:rPr lang="ru-RU" sz="2800" b="0" i="1"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требовать</a:t>
                      </a:r>
                      <a:r>
                        <a:rPr lang="ru-RU" sz="2800" b="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 – ‘решительно просить’</a:t>
                      </a:r>
                      <a:endParaRPr lang="ru-RU" sz="2800" b="0" dirty="0">
                        <a:solidFill>
                          <a:schemeClr val="accent1">
                            <a:lumMod val="75000"/>
                          </a:schemeClr>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tc>
              </a:tr>
            </a:tbl>
          </a:graphicData>
        </a:graphic>
      </p:graphicFrame>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15</a:t>
            </a:fld>
            <a:endParaRPr lang="ru-RU"/>
          </a:p>
        </p:txBody>
      </p:sp>
      <p:pic>
        <p:nvPicPr>
          <p:cNvPr id="7" name="Рисунок 6">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6219698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err="1" smtClean="0">
                <a:solidFill>
                  <a:schemeClr val="accent1">
                    <a:lumMod val="75000"/>
                  </a:schemeClr>
                </a:solidFill>
                <a:latin typeface="Georgia" panose="02040502050405020303" pitchFamily="18" charset="0"/>
                <a:ea typeface="Calibri" panose="020F0502020204030204" pitchFamily="34" charset="0"/>
              </a:rPr>
              <a:t>Семантизация</a:t>
            </a:r>
            <a:r>
              <a:rPr lang="ru-RU" b="1" dirty="0" smtClean="0">
                <a:solidFill>
                  <a:schemeClr val="accent1">
                    <a:lumMod val="75000"/>
                  </a:schemeClr>
                </a:solidFill>
                <a:latin typeface="Georgia" panose="02040502050405020303" pitchFamily="18" charset="0"/>
                <a:ea typeface="Calibri" panose="020F0502020204030204" pitchFamily="34" charset="0"/>
              </a:rPr>
              <a:t> -- это</a:t>
            </a:r>
            <a:endParaRPr lang="ru-RU" b="1" dirty="0">
              <a:solidFill>
                <a:schemeClr val="accent1">
                  <a:lumMod val="75000"/>
                </a:schemeClr>
              </a:solidFill>
              <a:latin typeface="Georgia" panose="02040502050405020303" pitchFamily="18" charset="0"/>
            </a:endParaRPr>
          </a:p>
        </p:txBody>
      </p:sp>
      <p:sp>
        <p:nvSpPr>
          <p:cNvPr id="3" name="Объект 2"/>
          <p:cNvSpPr>
            <a:spLocks noGrp="1"/>
          </p:cNvSpPr>
          <p:nvPr>
            <p:ph idx="1"/>
          </p:nvPr>
        </p:nvSpPr>
        <p:spPr/>
        <p:txBody>
          <a:bodyPr>
            <a:normAutofit/>
          </a:bodyPr>
          <a:lstStyle/>
          <a:p>
            <a:r>
              <a:rPr lang="ru-RU" sz="3600" dirty="0" smtClean="0">
                <a:solidFill>
                  <a:schemeClr val="accent1">
                    <a:lumMod val="75000"/>
                  </a:schemeClr>
                </a:solidFill>
                <a:latin typeface="Georgia" panose="02040502050405020303" pitchFamily="18" charset="0"/>
                <a:ea typeface="Calibri" panose="020F0502020204030204" pitchFamily="34" charset="0"/>
              </a:rPr>
              <a:t>превращение </a:t>
            </a:r>
            <a:r>
              <a:rPr lang="ru-RU" sz="3600" dirty="0">
                <a:solidFill>
                  <a:schemeClr val="accent1">
                    <a:lumMod val="75000"/>
                  </a:schemeClr>
                </a:solidFill>
                <a:latin typeface="Georgia" panose="02040502050405020303" pitchFamily="18" charset="0"/>
                <a:ea typeface="Calibri" panose="020F0502020204030204" pitchFamily="34" charset="0"/>
              </a:rPr>
              <a:t>незнакомого слова в знакомое, что составляет основу обогащения словарного запаса школьника</a:t>
            </a:r>
            <a:r>
              <a:rPr lang="ru-RU" sz="3600" dirty="0">
                <a:solidFill>
                  <a:schemeClr val="accent1">
                    <a:lumMod val="75000"/>
                  </a:schemeClr>
                </a:solidFill>
                <a:latin typeface="Times New Roman" panose="02020603050405020304" pitchFamily="18" charset="0"/>
                <a:ea typeface="Calibri" panose="020F0502020204030204" pitchFamily="34" charset="0"/>
              </a:rPr>
              <a:t>.</a:t>
            </a:r>
            <a:endParaRPr lang="ru-RU" sz="3600" dirty="0">
              <a:solidFill>
                <a:schemeClr val="accent1">
                  <a:lumMod val="75000"/>
                </a:scheme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16</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26913624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solidFill>
                  <a:schemeClr val="accent1">
                    <a:lumMod val="75000"/>
                  </a:schemeClr>
                </a:solidFill>
                <a:latin typeface="Georgia" panose="02040502050405020303" pitchFamily="18" charset="0"/>
              </a:rPr>
              <a:t>Способы </a:t>
            </a:r>
            <a:r>
              <a:rPr lang="ru-RU" b="1" dirty="0" err="1" smtClean="0">
                <a:solidFill>
                  <a:schemeClr val="accent1">
                    <a:lumMod val="75000"/>
                  </a:schemeClr>
                </a:solidFill>
                <a:latin typeface="Georgia" panose="02040502050405020303" pitchFamily="18" charset="0"/>
              </a:rPr>
              <a:t>семантизации</a:t>
            </a:r>
            <a:r>
              <a:rPr lang="ru-RU" b="1" dirty="0" smtClean="0">
                <a:solidFill>
                  <a:schemeClr val="accent1">
                    <a:lumMod val="75000"/>
                  </a:schemeClr>
                </a:solidFill>
                <a:latin typeface="Georgia" panose="02040502050405020303" pitchFamily="18" charset="0"/>
              </a:rPr>
              <a:t>, представленные в учебниках по ОПК</a:t>
            </a:r>
            <a:endParaRPr lang="ru-RU" b="1" dirty="0">
              <a:solidFill>
                <a:schemeClr val="accent1">
                  <a:lumMod val="75000"/>
                </a:schemeClr>
              </a:solidFill>
              <a:latin typeface="Georgia" panose="02040502050405020303" pitchFamily="18" charset="0"/>
            </a:endParaRPr>
          </a:p>
        </p:txBody>
      </p:sp>
      <p:sp>
        <p:nvSpPr>
          <p:cNvPr id="3" name="Объект 2"/>
          <p:cNvSpPr>
            <a:spLocks noGrp="1"/>
          </p:cNvSpPr>
          <p:nvPr>
            <p:ph idx="1"/>
          </p:nvPr>
        </p:nvSpPr>
        <p:spPr/>
        <p:txBody>
          <a:bodyPr>
            <a:normAutofit/>
          </a:bodyPr>
          <a:lstStyle/>
          <a:p>
            <a:pPr indent="450215" algn="just"/>
            <a:r>
              <a:rPr lang="ru-RU" sz="28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1) объяснение значения слова прямо в тексте при помощи пояснительного оборота или скобочной конструкции (иногда эти приемы сочетаются), например: «Повествование в Библии разворачивается от рассказа о создании мира до пророчества </a:t>
            </a:r>
            <a:r>
              <a:rPr lang="ru-RU" sz="2800" i="1"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(то есть предсказания)</a:t>
            </a:r>
            <a:r>
              <a:rPr lang="ru-RU" sz="28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конца мира </a:t>
            </a:r>
            <a:r>
              <a:rPr lang="ru-RU" sz="28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(А. В. Кураев</a:t>
            </a:r>
            <a:r>
              <a:rPr lang="ru-RU" sz="28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с. 19); </a:t>
            </a:r>
            <a:r>
              <a:rPr lang="ru-RU" sz="28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endParaRPr lang="ru-RU" sz="28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endParaRPr lang="ru-RU" sz="2800" dirty="0"/>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17</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5284586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pPr indent="450215" algn="just"/>
            <a:r>
              <a:rPr lang="ru-RU" sz="28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2) слово выделяется жирным шрифтом, за текстом параграфа оно заключается в рамочку, дается его объяснение: «Эти люди – уже не два отдельных человека: они становятся единством, </a:t>
            </a:r>
            <a:r>
              <a:rPr lang="ru-RU" sz="2800" b="1"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семьёй</a:t>
            </a:r>
            <a:r>
              <a:rPr lang="ru-RU" sz="28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В рамке: «</a:t>
            </a:r>
            <a:r>
              <a:rPr lang="ru-RU" sz="2800" b="1"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Семья</a:t>
            </a:r>
            <a:r>
              <a:rPr lang="ru-RU" sz="28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 единство любящих друг друга людей: мужа и жены, детей и родителей» </a:t>
            </a:r>
            <a:r>
              <a:rPr lang="ru-RU" sz="28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(О. Ю. Васильева и др., </a:t>
            </a:r>
            <a:r>
              <a:rPr lang="ru-RU" sz="28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с.68);</a:t>
            </a:r>
            <a:endParaRPr lang="ru-RU" sz="28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18</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25472710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normAutofit/>
          </a:bodyPr>
          <a:lstStyle/>
          <a:p>
            <a:pPr indent="450215" algn="just"/>
            <a:r>
              <a:rPr lang="ru-RU" sz="32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3) в толковом словаре, прилагаемом к учебнику, например: «</a:t>
            </a:r>
            <a:r>
              <a:rPr lang="ru-RU" sz="3200" i="1" dirty="0" err="1">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Алтарник</a:t>
            </a:r>
            <a:r>
              <a:rPr lang="ru-RU" sz="3200" i="1"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или пономарь </a:t>
            </a:r>
            <a:r>
              <a:rPr lang="ru-RU" sz="32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церковнослужитель, помогающий священнослужителям в алтаре во время богослужения» </a:t>
            </a:r>
            <a:r>
              <a:rPr lang="ru-RU"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a:t>
            </a:r>
            <a:r>
              <a:rPr lang="ru-RU" sz="3200" dirty="0" smtClean="0">
                <a:solidFill>
                  <a:schemeClr val="accent1">
                    <a:lumMod val="75000"/>
                  </a:schemeClr>
                </a:solidFill>
                <a:latin typeface="Times New Roman" panose="02020603050405020304" pitchFamily="18" charset="0"/>
                <a:ea typeface="Calibri" panose="020F0502020204030204" pitchFamily="34" charset="0"/>
              </a:rPr>
              <a:t>Т</a:t>
            </a:r>
            <a:r>
              <a:rPr lang="ru-RU" sz="3200" dirty="0">
                <a:solidFill>
                  <a:schemeClr val="accent1">
                    <a:lumMod val="75000"/>
                  </a:schemeClr>
                </a:solidFill>
                <a:latin typeface="Times New Roman" panose="02020603050405020304" pitchFamily="18" charset="0"/>
                <a:ea typeface="Calibri" panose="020F0502020204030204" pitchFamily="34" charset="0"/>
              </a:rPr>
              <a:t>. А</a:t>
            </a:r>
            <a:r>
              <a:rPr lang="ru-RU" sz="3200" dirty="0" smtClean="0">
                <a:solidFill>
                  <a:schemeClr val="accent1">
                    <a:lumMod val="75000"/>
                  </a:schemeClr>
                </a:solidFill>
                <a:latin typeface="Times New Roman" panose="02020603050405020304" pitchFamily="18" charset="0"/>
                <a:ea typeface="Calibri" panose="020F0502020204030204" pitchFamily="34" charset="0"/>
              </a:rPr>
              <a:t>. </a:t>
            </a:r>
            <a:r>
              <a:rPr lang="ru-RU"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Костюкова и др., </a:t>
            </a:r>
            <a:r>
              <a:rPr lang="ru-RU" sz="32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с.175).</a:t>
            </a:r>
            <a:endParaRPr lang="ru-RU" sz="32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endParaRPr lang="ru-RU" sz="3200" dirty="0">
              <a:solidFill>
                <a:schemeClr val="accent1">
                  <a:lumMod val="75000"/>
                </a:scheme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19</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25827401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solidFill>
                  <a:schemeClr val="accent1">
                    <a:lumMod val="75000"/>
                  </a:schemeClr>
                </a:solidFill>
                <a:latin typeface="Georgia" panose="02040502050405020303" pitchFamily="18" charset="0"/>
              </a:rPr>
              <a:t>Церковно-религиозный стиль --</a:t>
            </a:r>
            <a:endParaRPr lang="ru-RU" dirty="0">
              <a:solidFill>
                <a:schemeClr val="accent1">
                  <a:lumMod val="75000"/>
                </a:schemeClr>
              </a:solidFill>
              <a:latin typeface="Georgia" panose="02040502050405020303" pitchFamily="18" charset="0"/>
            </a:endParaRPr>
          </a:p>
        </p:txBody>
      </p:sp>
      <p:sp>
        <p:nvSpPr>
          <p:cNvPr id="3" name="Объект 2"/>
          <p:cNvSpPr>
            <a:spLocks noGrp="1"/>
          </p:cNvSpPr>
          <p:nvPr>
            <p:ph idx="1"/>
          </p:nvPr>
        </p:nvSpPr>
        <p:spPr/>
        <p:txBody>
          <a:bodyPr>
            <a:normAutofit/>
          </a:bodyPr>
          <a:lstStyle/>
          <a:p>
            <a:pPr indent="450215" algn="just"/>
            <a:r>
              <a:rPr lang="ru-RU" sz="3600" dirty="0" smtClean="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функциональная разновидность современного </a:t>
            </a:r>
            <a:r>
              <a:rPr lang="ru-RU" sz="3600"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русского литературного языка, </a:t>
            </a:r>
            <a:r>
              <a:rPr lang="ru-RU" sz="3600" dirty="0" smtClean="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обслуживающая </a:t>
            </a:r>
            <a:r>
              <a:rPr lang="ru-RU" sz="3600"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сферу церковно-религиозной жизни. </a:t>
            </a:r>
            <a:r>
              <a:rPr lang="ru-RU" sz="3600" dirty="0" smtClean="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 </a:t>
            </a:r>
            <a:endParaRPr lang="ru-RU" sz="36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endParaRPr>
          </a:p>
          <a:p>
            <a:endParaRPr lang="ru-RU" sz="3600" dirty="0">
              <a:solidFill>
                <a:schemeClr val="accent2">
                  <a:lumMod val="75000"/>
                </a:scheme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2</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19157573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fontScale="85000" lnSpcReduction="10000"/>
          </a:bodyPr>
          <a:lstStyle/>
          <a:p>
            <a:r>
              <a:rPr lang="ru-RU" sz="2400" dirty="0" smtClean="0">
                <a:solidFill>
                  <a:schemeClr val="accent1">
                    <a:lumMod val="75000"/>
                  </a:schemeClr>
                </a:solidFill>
                <a:latin typeface="Georgia" panose="02040502050405020303" pitchFamily="18" charset="0"/>
              </a:rPr>
              <a:t>4) способы </a:t>
            </a:r>
            <a:r>
              <a:rPr lang="ru-RU" sz="2400" dirty="0" err="1" smtClean="0">
                <a:solidFill>
                  <a:schemeClr val="accent1">
                    <a:lumMod val="75000"/>
                  </a:schemeClr>
                </a:solidFill>
                <a:latin typeface="Georgia" panose="02040502050405020303" pitchFamily="18" charset="0"/>
              </a:rPr>
              <a:t>семантизации</a:t>
            </a:r>
            <a:r>
              <a:rPr lang="ru-RU" sz="2400" dirty="0" smtClean="0">
                <a:solidFill>
                  <a:schemeClr val="accent1">
                    <a:lumMod val="75000"/>
                  </a:schemeClr>
                </a:solidFill>
                <a:latin typeface="Georgia" panose="02040502050405020303" pitchFamily="18" charset="0"/>
              </a:rPr>
              <a:t> новых и/или значимых слов сочетаются, например: слово в рамке + объяснение в тексте + словарик, прилагаемый к учебнику:</a:t>
            </a:r>
          </a:p>
          <a:p>
            <a:r>
              <a:rPr lang="ru-RU" sz="2400" dirty="0" smtClean="0">
                <a:solidFill>
                  <a:schemeClr val="accent1">
                    <a:lumMod val="75000"/>
                  </a:schemeClr>
                </a:solidFill>
                <a:latin typeface="Georgia" panose="02040502050405020303" pitchFamily="18" charset="0"/>
              </a:rPr>
              <a:t>«</a:t>
            </a:r>
            <a:r>
              <a:rPr lang="ru-RU" sz="2400" b="1" dirty="0" smtClean="0">
                <a:solidFill>
                  <a:schemeClr val="accent1">
                    <a:lumMod val="75000"/>
                  </a:schemeClr>
                </a:solidFill>
                <a:latin typeface="Georgia" panose="02040502050405020303" pitchFamily="18" charset="0"/>
              </a:rPr>
              <a:t>Библия </a:t>
            </a:r>
            <a:r>
              <a:rPr lang="ru-RU" sz="2400" dirty="0" smtClean="0">
                <a:solidFill>
                  <a:schemeClr val="accent1">
                    <a:lumMod val="75000"/>
                  </a:schemeClr>
                </a:solidFill>
                <a:latin typeface="Georgia" panose="02040502050405020303" pitchFamily="18" charset="0"/>
              </a:rPr>
              <a:t>– собрание многих книг, которые объединены под одной обложкой»;</a:t>
            </a:r>
          </a:p>
          <a:p>
            <a:r>
              <a:rPr lang="ru-RU" sz="2400" dirty="0" smtClean="0">
                <a:solidFill>
                  <a:schemeClr val="accent1">
                    <a:lumMod val="75000"/>
                  </a:schemeClr>
                </a:solidFill>
                <a:latin typeface="Georgia" panose="02040502050405020303" pitchFamily="18" charset="0"/>
              </a:rPr>
              <a:t>«Ветхий </a:t>
            </a:r>
            <a:r>
              <a:rPr lang="ru-RU" sz="2400" b="1" dirty="0" smtClean="0">
                <a:solidFill>
                  <a:schemeClr val="accent1">
                    <a:lumMod val="75000"/>
                  </a:schemeClr>
                </a:solidFill>
                <a:latin typeface="Georgia" panose="02040502050405020303" pitchFamily="18" charset="0"/>
              </a:rPr>
              <a:t>(в смысле «древний»)</a:t>
            </a:r>
            <a:r>
              <a:rPr lang="ru-RU" sz="2400" dirty="0" smtClean="0">
                <a:solidFill>
                  <a:schemeClr val="accent1">
                    <a:lumMod val="75000"/>
                  </a:schemeClr>
                </a:solidFill>
                <a:latin typeface="Georgia" panose="02040502050405020303" pitchFamily="18" charset="0"/>
              </a:rPr>
              <a:t> Завет – союз Бога с людьми был заключен в давние времена и действовал до </a:t>
            </a:r>
            <a:r>
              <a:rPr lang="ru-RU" sz="2400" dirty="0" err="1" smtClean="0">
                <a:solidFill>
                  <a:schemeClr val="accent1">
                    <a:lumMod val="75000"/>
                  </a:schemeClr>
                </a:solidFill>
                <a:latin typeface="Georgia" panose="02040502050405020303" pitchFamily="18" charset="0"/>
              </a:rPr>
              <a:t>Роджества</a:t>
            </a:r>
            <a:r>
              <a:rPr lang="ru-RU" sz="2400" dirty="0" smtClean="0">
                <a:solidFill>
                  <a:schemeClr val="accent1">
                    <a:lumMod val="75000"/>
                  </a:schemeClr>
                </a:solidFill>
                <a:latin typeface="Georgia" panose="02040502050405020303" pitchFamily="18" charset="0"/>
              </a:rPr>
              <a:t> Христова»;</a:t>
            </a:r>
          </a:p>
          <a:p>
            <a:r>
              <a:rPr lang="ru-RU" sz="2400" dirty="0" smtClean="0">
                <a:solidFill>
                  <a:schemeClr val="accent1">
                    <a:lumMod val="75000"/>
                  </a:schemeClr>
                </a:solidFill>
                <a:latin typeface="Georgia" panose="02040502050405020303" pitchFamily="18" charset="0"/>
              </a:rPr>
              <a:t>«Верующие читают Библию с особым чувством внимание и уважения, - </a:t>
            </a:r>
            <a:r>
              <a:rPr lang="ru-RU" sz="2400" b="1" i="1" dirty="0" smtClean="0">
                <a:solidFill>
                  <a:schemeClr val="accent1">
                    <a:lumMod val="75000"/>
                  </a:schemeClr>
                </a:solidFill>
                <a:latin typeface="Georgia" panose="02040502050405020303" pitchFamily="18" charset="0"/>
              </a:rPr>
              <a:t>благоговением</a:t>
            </a:r>
            <a:r>
              <a:rPr lang="ru-RU" sz="2400" dirty="0" smtClean="0">
                <a:solidFill>
                  <a:schemeClr val="accent1">
                    <a:lumMod val="75000"/>
                  </a:schemeClr>
                </a:solidFill>
                <a:latin typeface="Georgia" panose="02040502050405020303" pitchFamily="18" charset="0"/>
              </a:rPr>
              <a:t>»; </a:t>
            </a:r>
          </a:p>
          <a:p>
            <a:r>
              <a:rPr lang="ru-RU" sz="2400" dirty="0" smtClean="0">
                <a:solidFill>
                  <a:schemeClr val="accent1">
                    <a:lumMod val="75000"/>
                  </a:schemeClr>
                </a:solidFill>
                <a:latin typeface="Georgia" panose="02040502050405020303" pitchFamily="18" charset="0"/>
              </a:rPr>
              <a:t>«Ладан </a:t>
            </a:r>
            <a:r>
              <a:rPr lang="ru-RU" sz="2400" b="1" dirty="0" smtClean="0">
                <a:solidFill>
                  <a:schemeClr val="accent1">
                    <a:lumMod val="75000"/>
                  </a:schemeClr>
                </a:solidFill>
                <a:latin typeface="Georgia" panose="02040502050405020303" pitchFamily="18" charset="0"/>
              </a:rPr>
              <a:t>– благовонная смола растений, затвердевшая на воздухе</a:t>
            </a:r>
            <a:r>
              <a:rPr lang="ru-RU" sz="2400" dirty="0" smtClean="0">
                <a:solidFill>
                  <a:schemeClr val="accent1">
                    <a:lumMod val="75000"/>
                  </a:schemeClr>
                </a:solidFill>
                <a:latin typeface="Georgia" panose="02040502050405020303" pitchFamily="18" charset="0"/>
              </a:rPr>
              <a:t>» (О. Л. </a:t>
            </a:r>
            <a:r>
              <a:rPr lang="ru-RU" sz="2400" dirty="0" err="1" smtClean="0">
                <a:solidFill>
                  <a:schemeClr val="accent1">
                    <a:lumMod val="75000"/>
                  </a:schemeClr>
                </a:solidFill>
                <a:latin typeface="Georgia" panose="02040502050405020303" pitchFamily="18" charset="0"/>
              </a:rPr>
              <a:t>Янушкявичене</a:t>
            </a:r>
            <a:r>
              <a:rPr lang="ru-RU" sz="2400" dirty="0" smtClean="0">
                <a:solidFill>
                  <a:schemeClr val="accent1">
                    <a:lumMod val="75000"/>
                  </a:schemeClr>
                </a:solidFill>
                <a:latin typeface="Georgia" panose="02040502050405020303" pitchFamily="18" charset="0"/>
              </a:rPr>
              <a:t>, </a:t>
            </a:r>
            <a:r>
              <a:rPr lang="ru-RU" sz="2400" dirty="0" err="1" smtClean="0">
                <a:solidFill>
                  <a:schemeClr val="accent1">
                    <a:lumMod val="75000"/>
                  </a:schemeClr>
                </a:solidFill>
                <a:latin typeface="Georgia" panose="02040502050405020303" pitchFamily="18" charset="0"/>
              </a:rPr>
              <a:t>сс</a:t>
            </a:r>
            <a:r>
              <a:rPr lang="ru-RU" sz="2400" dirty="0" smtClean="0">
                <a:solidFill>
                  <a:schemeClr val="accent1">
                    <a:lumMod val="75000"/>
                  </a:schemeClr>
                </a:solidFill>
                <a:latin typeface="Georgia" panose="02040502050405020303" pitchFamily="18" charset="0"/>
              </a:rPr>
              <a:t>. 22, 23, 156).</a:t>
            </a:r>
            <a:endParaRPr lang="ru-RU" sz="2400" dirty="0">
              <a:solidFill>
                <a:schemeClr val="accent1">
                  <a:lumMod val="75000"/>
                </a:schemeClr>
              </a:solidFill>
              <a:latin typeface="Georgia" panose="02040502050405020303" pitchFamily="18" charset="0"/>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20</a:t>
            </a:fld>
            <a:endParaRPr lang="ru-RU"/>
          </a:p>
        </p:txBody>
      </p:sp>
    </p:spTree>
    <p:extLst>
      <p:ext uri="{BB962C8B-B14F-4D97-AF65-F5344CB8AC3E}">
        <p14:creationId xmlns:p14="http://schemas.microsoft.com/office/powerpoint/2010/main" val="16165419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normAutofit/>
          </a:bodyPr>
          <a:lstStyle/>
          <a:p>
            <a:pPr indent="450215" algn="just"/>
            <a:r>
              <a:rPr lang="ru-RU" sz="28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В учебнике А. В. Кураева </a:t>
            </a:r>
            <a:r>
              <a:rPr lang="ru-RU" sz="28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нет объяснения </a:t>
            </a:r>
            <a:r>
              <a:rPr lang="ru-RU" sz="28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словам: </a:t>
            </a:r>
          </a:p>
          <a:p>
            <a:pPr indent="450215" algn="just"/>
            <a:endParaRPr lang="ru-RU" sz="2800" i="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endParaRPr>
          </a:p>
          <a:p>
            <a:pPr indent="450215" algn="just"/>
            <a:r>
              <a:rPr lang="ru-RU" sz="2800" i="1"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заповеди</a:t>
            </a:r>
            <a:r>
              <a:rPr lang="ru-RU" sz="2800" i="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не прелюбодействуй, пророческие слова, петух пропел зарю, алчущие, жаждущие, миротворцы, кроткие, безбрачие, </a:t>
            </a:r>
            <a:r>
              <a:rPr lang="ru-RU" sz="2800" i="1" dirty="0" err="1">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нестяжание</a:t>
            </a:r>
            <a:r>
              <a:rPr lang="ru-RU" sz="2800" i="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a:t>
            </a:r>
            <a:endParaRPr lang="ru-RU" sz="28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endParaRPr>
          </a:p>
          <a:p>
            <a:endParaRPr lang="ru-RU" sz="2800" dirty="0">
              <a:solidFill>
                <a:schemeClr val="accent1">
                  <a:lumMod val="75000"/>
                </a:schemeClr>
              </a:solidFill>
              <a:latin typeface="Georgia" panose="02040502050405020303" pitchFamily="18" charset="0"/>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21</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32668333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a:bodyPr>
          <a:lstStyle/>
          <a:p>
            <a:pPr indent="450215" algn="just"/>
            <a:r>
              <a:rPr lang="ru-RU"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a:t>
            </a:r>
            <a:r>
              <a:rPr lang="ru-RU" sz="32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Христиане это чудо называют </a:t>
            </a:r>
            <a:r>
              <a:rPr lang="ru-RU" sz="3200" b="1" i="1"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воплощение</a:t>
            </a:r>
            <a:r>
              <a:rPr lang="ru-RU" sz="32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(от слова «плоть»)» </a:t>
            </a:r>
            <a:r>
              <a:rPr lang="ru-RU"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(А. В. Кураев</a:t>
            </a:r>
            <a:r>
              <a:rPr lang="ru-RU" sz="32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с. 24</a:t>
            </a:r>
            <a:r>
              <a:rPr lang="ru-RU"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a:t>
            </a:r>
          </a:p>
          <a:p>
            <a:pPr indent="450215" algn="just"/>
            <a:r>
              <a:rPr lang="ru-RU"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a:t>
            </a:r>
            <a:r>
              <a:rPr lang="ru-RU" sz="32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Храм – от слова </a:t>
            </a:r>
            <a:r>
              <a:rPr lang="ru-RU" sz="3200" b="1"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“хоромы”</a:t>
            </a:r>
            <a:r>
              <a:rPr lang="ru-RU" sz="32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Божий дом, здание, построенное для молитвенных собраний» </a:t>
            </a:r>
            <a:r>
              <a:rPr lang="ru-RU"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a:t>
            </a:r>
            <a:r>
              <a:rPr lang="ru-RU" sz="32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А. В. Кураев</a:t>
            </a:r>
            <a:r>
              <a:rPr lang="ru-RU"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с. 48);</a:t>
            </a:r>
          </a:p>
          <a:p>
            <a:pPr indent="450215" algn="just"/>
            <a:endParaRPr lang="ru-RU" sz="3200" dirty="0">
              <a:solidFill>
                <a:schemeClr val="accent1">
                  <a:lumMod val="75000"/>
                </a:scheme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22</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16294385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a:bodyPr>
          <a:lstStyle/>
          <a:p>
            <a:r>
              <a:rPr lang="ru-RU" sz="3200" dirty="0">
                <a:solidFill>
                  <a:schemeClr val="accent1">
                    <a:lumMod val="75000"/>
                  </a:schemeClr>
                </a:solidFill>
                <a:latin typeface="Georgia" panose="02040502050405020303" pitchFamily="18" charset="0"/>
                <a:ea typeface="Calibri" panose="020F0502020204030204" pitchFamily="34" charset="0"/>
              </a:rPr>
              <a:t>«…</a:t>
            </a:r>
            <a:r>
              <a:rPr lang="ru-RU" sz="3200" dirty="0">
                <a:solidFill>
                  <a:schemeClr val="accent1">
                    <a:lumMod val="75000"/>
                  </a:schemeClr>
                </a:solidFill>
                <a:latin typeface="Georgia" panose="02040502050405020303" pitchFamily="18" charset="0"/>
                <a:ea typeface="Calibri" panose="020F0502020204030204" pitchFamily="34" charset="0"/>
                <a:cs typeface="SchoolBookSanPin"/>
              </a:rPr>
              <a:t>правителем Руси стал … князь Владимир, </a:t>
            </a:r>
            <a:r>
              <a:rPr lang="ru-RU" sz="3200" b="1" i="1" dirty="0">
                <a:solidFill>
                  <a:schemeClr val="accent1">
                    <a:lumMod val="75000"/>
                  </a:schemeClr>
                </a:solidFill>
                <a:latin typeface="Georgia" panose="02040502050405020303" pitchFamily="18" charset="0"/>
                <a:ea typeface="Calibri" panose="020F0502020204030204" pitchFamily="34" charset="0"/>
                <a:cs typeface="SchoolBookSanPin"/>
              </a:rPr>
              <a:t>ревностный язычник</a:t>
            </a:r>
            <a:r>
              <a:rPr lang="ru-RU" sz="3200" dirty="0">
                <a:solidFill>
                  <a:schemeClr val="accent1">
                    <a:lumMod val="75000"/>
                  </a:schemeClr>
                </a:solidFill>
                <a:latin typeface="Georgia" panose="02040502050405020303" pitchFamily="18" charset="0"/>
                <a:ea typeface="Calibri" panose="020F0502020204030204" pitchFamily="34" charset="0"/>
                <a:cs typeface="SchoolBookSanPin"/>
              </a:rPr>
              <a:t>, который отличался суровым нравом.</a:t>
            </a:r>
            <a:r>
              <a:rPr lang="ru-RU" sz="3200" dirty="0">
                <a:solidFill>
                  <a:schemeClr val="accent1">
                    <a:lumMod val="75000"/>
                  </a:schemeClr>
                </a:solidFill>
                <a:latin typeface="Georgia" panose="02040502050405020303" pitchFamily="18" charset="0"/>
                <a:ea typeface="Calibri" panose="020F0502020204030204" pitchFamily="34" charset="0"/>
              </a:rPr>
              <a:t>» </a:t>
            </a:r>
            <a:r>
              <a:rPr lang="ru-RU" sz="3200" dirty="0" smtClean="0">
                <a:solidFill>
                  <a:schemeClr val="accent1">
                    <a:lumMod val="75000"/>
                  </a:schemeClr>
                </a:solidFill>
                <a:latin typeface="Georgia" panose="02040502050405020303" pitchFamily="18" charset="0"/>
                <a:ea typeface="Calibri" panose="020F0502020204030204" pitchFamily="34" charset="0"/>
              </a:rPr>
              <a:t>(О. Ю. Васильева и др., </a:t>
            </a:r>
            <a:r>
              <a:rPr lang="ru-RU" sz="3200" dirty="0">
                <a:solidFill>
                  <a:schemeClr val="accent1">
                    <a:lumMod val="75000"/>
                  </a:schemeClr>
                </a:solidFill>
                <a:latin typeface="Georgia" panose="02040502050405020303" pitchFamily="18" charset="0"/>
                <a:ea typeface="Calibri" panose="020F0502020204030204" pitchFamily="34" charset="0"/>
              </a:rPr>
              <a:t>ч. 1., с. 22). </a:t>
            </a:r>
            <a:r>
              <a:rPr lang="ru-RU" sz="3200" dirty="0" smtClean="0">
                <a:solidFill>
                  <a:schemeClr val="accent1">
                    <a:lumMod val="75000"/>
                  </a:schemeClr>
                </a:solidFill>
                <a:latin typeface="Georgia" panose="02040502050405020303" pitchFamily="18" charset="0"/>
                <a:ea typeface="Calibri" panose="020F0502020204030204" pitchFamily="34" charset="0"/>
              </a:rPr>
              <a:t> </a:t>
            </a:r>
            <a:endParaRPr lang="ru-RU" sz="3200" dirty="0">
              <a:solidFill>
                <a:schemeClr val="accent1">
                  <a:lumMod val="75000"/>
                </a:schemeClr>
              </a:solidFill>
              <a:latin typeface="Georgia" panose="02040502050405020303" pitchFamily="18" charset="0"/>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23</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159737429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a:bodyPr>
          <a:lstStyle/>
          <a:p>
            <a:r>
              <a:rPr lang="ru-RU" sz="3200" dirty="0">
                <a:solidFill>
                  <a:schemeClr val="accent1">
                    <a:lumMod val="75000"/>
                  </a:schemeClr>
                </a:solidFill>
                <a:latin typeface="Times New Roman" panose="02020603050405020304" pitchFamily="18" charset="0"/>
                <a:ea typeface="Calibri" panose="020F0502020204030204" pitchFamily="34" charset="0"/>
              </a:rPr>
              <a:t>«Ее [Божией Матери] лицо озарено светом надежды на то, что Христос, согласно своему обещанию, через три дня после казни </a:t>
            </a:r>
            <a:r>
              <a:rPr lang="ru-RU" sz="3200" b="1" i="1" dirty="0">
                <a:solidFill>
                  <a:schemeClr val="accent1">
                    <a:lumMod val="75000"/>
                  </a:schemeClr>
                </a:solidFill>
                <a:latin typeface="Times New Roman" panose="02020603050405020304" pitchFamily="18" charset="0"/>
                <a:ea typeface="Calibri" panose="020F0502020204030204" pitchFamily="34" charset="0"/>
              </a:rPr>
              <a:t>воскреснет из мертвых</a:t>
            </a:r>
            <a:r>
              <a:rPr lang="ru-RU" sz="3200" dirty="0">
                <a:solidFill>
                  <a:schemeClr val="accent1">
                    <a:lumMod val="75000"/>
                  </a:schemeClr>
                </a:solidFill>
                <a:latin typeface="Times New Roman" panose="02020603050405020304" pitchFamily="18" charset="0"/>
                <a:ea typeface="Calibri" panose="020F0502020204030204" pitchFamily="34" charset="0"/>
              </a:rPr>
              <a:t>» </a:t>
            </a:r>
            <a:r>
              <a:rPr lang="ru-RU" sz="3200" dirty="0" smtClean="0">
                <a:solidFill>
                  <a:schemeClr val="accent1">
                    <a:lumMod val="75000"/>
                  </a:schemeClr>
                </a:solidFill>
                <a:latin typeface="Times New Roman" panose="02020603050405020304" pitchFamily="18" charset="0"/>
                <a:ea typeface="Calibri" panose="020F0502020204030204" pitchFamily="34" charset="0"/>
              </a:rPr>
              <a:t>(Т. А. Костюкова и др., </a:t>
            </a:r>
            <a:r>
              <a:rPr lang="ru-RU" sz="3200" dirty="0">
                <a:solidFill>
                  <a:schemeClr val="accent1">
                    <a:lumMod val="75000"/>
                  </a:schemeClr>
                </a:solidFill>
                <a:latin typeface="Times New Roman" panose="02020603050405020304" pitchFamily="18" charset="0"/>
                <a:ea typeface="Calibri" panose="020F0502020204030204" pitchFamily="34" charset="0"/>
              </a:rPr>
              <a:t>с. 89).</a:t>
            </a:r>
            <a:endParaRPr lang="ru-RU" sz="3200" dirty="0">
              <a:solidFill>
                <a:schemeClr val="accent1">
                  <a:lumMod val="75000"/>
                </a:scheme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24</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25750225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800" b="1" dirty="0" smtClean="0">
                <a:solidFill>
                  <a:schemeClr val="accent1">
                    <a:lumMod val="75000"/>
                  </a:schemeClr>
                </a:solidFill>
                <a:latin typeface="Georgia" panose="02040502050405020303" pitchFamily="18" charset="0"/>
              </a:rPr>
              <a:t>Работа с внутренней формой слова</a:t>
            </a:r>
            <a:endParaRPr lang="ru-RU" sz="2800" b="1" dirty="0">
              <a:solidFill>
                <a:schemeClr val="accent1">
                  <a:lumMod val="75000"/>
                </a:schemeClr>
              </a:solidFill>
              <a:latin typeface="Georgia" panose="02040502050405020303" pitchFamily="18" charset="0"/>
            </a:endParaRPr>
          </a:p>
        </p:txBody>
      </p:sp>
      <p:sp>
        <p:nvSpPr>
          <p:cNvPr id="3" name="Объект 2"/>
          <p:cNvSpPr>
            <a:spLocks noGrp="1"/>
          </p:cNvSpPr>
          <p:nvPr>
            <p:ph idx="1"/>
          </p:nvPr>
        </p:nvSpPr>
        <p:spPr/>
        <p:txBody>
          <a:bodyPr>
            <a:normAutofit/>
          </a:bodyPr>
          <a:lstStyle/>
          <a:p>
            <a:pPr indent="450215" algn="just"/>
            <a:r>
              <a:rPr lang="ru-RU" i="1"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Безбрачие</a:t>
            </a:r>
            <a:r>
              <a:rPr lang="ru-RU" i="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благодарение, благодать, благодеяние, благословение, благотворить, благотворящий, богохульство, воплотиться, вочеловечиться, милосердие, миротворцы, славословие, умиление</a:t>
            </a:r>
            <a:r>
              <a:rPr lang="ru-RU"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a:t>
            </a:r>
            <a:endParaRPr lang="ru-RU" sz="14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endParaRPr>
          </a:p>
          <a:p>
            <a:pPr indent="450215" algn="just"/>
            <a:r>
              <a:rPr lang="ru-RU"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Слово </a:t>
            </a:r>
            <a:r>
              <a:rPr lang="ru-RU"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«благо» в церковнославянском языке означает ‘хорошо; добро</a:t>
            </a:r>
            <a:r>
              <a:rPr lang="ru-RU"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a:t>
            </a:r>
          </a:p>
          <a:p>
            <a:pPr indent="450215" algn="just"/>
            <a:r>
              <a:rPr lang="ru-RU"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Благодарить </a:t>
            </a:r>
            <a:r>
              <a:rPr lang="ru-RU"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благо + дарить, то есть ‘дарить добро’; </a:t>
            </a:r>
            <a:endParaRPr lang="ru-RU"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endParaRPr>
          </a:p>
          <a:p>
            <a:pPr indent="450215" algn="just"/>
            <a:r>
              <a:rPr lang="ru-RU"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благовестник </a:t>
            </a:r>
            <a:r>
              <a:rPr lang="ru-RU"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благо + весть + ник ‘тот, кто приносит благую (хорошую) весть’; </a:t>
            </a:r>
            <a:endParaRPr lang="ru-RU"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endParaRPr>
          </a:p>
          <a:p>
            <a:pPr indent="450215" algn="just"/>
            <a:r>
              <a:rPr lang="ru-RU"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благотворить </a:t>
            </a:r>
            <a:r>
              <a:rPr lang="ru-RU"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‘благо (добро) + творить, делать</a:t>
            </a:r>
            <a:r>
              <a:rPr lang="ru-RU"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a:t>
            </a:r>
          </a:p>
          <a:p>
            <a:pPr indent="0" algn="just">
              <a:buNone/>
            </a:pPr>
            <a:r>
              <a:rPr lang="ru-RU"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a:t>
            </a:r>
            <a:endParaRPr lang="ru-RU" sz="14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endParaRPr>
          </a:p>
          <a:p>
            <a:pPr indent="450215" algn="just"/>
            <a:r>
              <a:rPr lang="ru-RU"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Богохульство</a:t>
            </a:r>
            <a:r>
              <a:rPr lang="ru-RU"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(хула на Бога</a:t>
            </a:r>
            <a:r>
              <a:rPr lang="ru-RU"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Хула – </a:t>
            </a:r>
            <a:r>
              <a:rPr lang="en-US"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a:t>
            </a:r>
            <a:r>
              <a:rPr lang="ru-RU" i="1"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брань</a:t>
            </a:r>
            <a:r>
              <a:rPr lang="ru-RU" i="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ругань, обзывание</a:t>
            </a:r>
            <a:r>
              <a:rPr lang="ru-RU"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a:t>
            </a:r>
            <a:r>
              <a:rPr lang="en-US"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a:t>
            </a:r>
            <a:endParaRPr lang="ru-RU" sz="14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endParaRPr>
          </a:p>
          <a:p>
            <a:endParaRPr lang="ru-RU" dirty="0">
              <a:solidFill>
                <a:schemeClr val="accent1">
                  <a:lumMod val="75000"/>
                </a:schemeClr>
              </a:solidFill>
              <a:latin typeface="Georgia" panose="02040502050405020303" pitchFamily="18" charset="0"/>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25</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24715543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solidFill>
                  <a:schemeClr val="accent1">
                    <a:lumMod val="75000"/>
                  </a:schemeClr>
                </a:solidFill>
                <a:latin typeface="Georgia" panose="02040502050405020303" pitchFamily="18" charset="0"/>
              </a:rPr>
              <a:t>Семантика служебных морфем</a:t>
            </a:r>
            <a:endParaRPr lang="ru-RU" dirty="0">
              <a:solidFill>
                <a:schemeClr val="accent1">
                  <a:lumMod val="75000"/>
                </a:schemeClr>
              </a:solidFill>
              <a:latin typeface="Georgia" panose="02040502050405020303" pitchFamily="18" charset="0"/>
            </a:endParaRPr>
          </a:p>
        </p:txBody>
      </p:sp>
      <p:sp>
        <p:nvSpPr>
          <p:cNvPr id="3" name="Объект 2"/>
          <p:cNvSpPr>
            <a:spLocks noGrp="1"/>
          </p:cNvSpPr>
          <p:nvPr>
            <p:ph idx="1"/>
          </p:nvPr>
        </p:nvSpPr>
        <p:spPr/>
        <p:txBody>
          <a:bodyPr>
            <a:normAutofit/>
          </a:bodyPr>
          <a:lstStyle/>
          <a:p>
            <a:pPr lvl="0" indent="450215" algn="just">
              <a:buClr>
                <a:srgbClr val="549E39"/>
              </a:buClr>
            </a:pPr>
            <a:r>
              <a:rPr lang="ru-RU" sz="24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a:t>
            </a:r>
            <a:r>
              <a:rPr lang="ru-RU" sz="2400" b="1"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Без</a:t>
            </a:r>
            <a:r>
              <a:rPr lang="ru-RU" sz="24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брачие</a:t>
            </a:r>
            <a:r>
              <a:rPr lang="ru-RU" sz="24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a:t>
            </a:r>
            <a:r>
              <a:rPr lang="ru-RU" sz="2400" b="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во</a:t>
            </a:r>
            <a:r>
              <a:rPr lang="ru-RU" sz="24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плотиться», «</a:t>
            </a:r>
            <a:r>
              <a:rPr lang="ru-RU" sz="2400" b="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во</a:t>
            </a:r>
            <a:r>
              <a:rPr lang="ru-RU" sz="24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человечиться». </a:t>
            </a:r>
            <a:endParaRPr lang="ru-RU" sz="24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endParaRPr>
          </a:p>
          <a:p>
            <a:pPr lvl="0" indent="450215" algn="just">
              <a:buClr>
                <a:srgbClr val="549E39"/>
              </a:buClr>
            </a:pPr>
            <a:r>
              <a:rPr lang="ru-RU" sz="24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Приставка </a:t>
            </a:r>
            <a:r>
              <a:rPr lang="ru-RU" sz="24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«без-» </a:t>
            </a:r>
            <a:r>
              <a:rPr lang="ru-RU" sz="24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a:t>
            </a:r>
            <a:r>
              <a:rPr lang="ru-RU" sz="24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отсутствие чего-либо’; </a:t>
            </a:r>
            <a:r>
              <a:rPr lang="ru-RU" sz="2400" b="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без</a:t>
            </a:r>
            <a:r>
              <a:rPr lang="ru-RU" sz="24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брачие – ‘отказ от брака (женитьбы, замужества</a:t>
            </a:r>
            <a:r>
              <a:rPr lang="ru-RU" sz="24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a:t>
            </a:r>
          </a:p>
          <a:p>
            <a:pPr lvl="0" indent="450215" algn="just">
              <a:buClr>
                <a:srgbClr val="549E39"/>
              </a:buClr>
            </a:pPr>
            <a:r>
              <a:rPr lang="ru-RU" sz="24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Приставка </a:t>
            </a:r>
            <a:r>
              <a:rPr lang="ru-RU" sz="24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«во-» -</a:t>
            </a:r>
            <a:r>
              <a:rPr lang="ru-RU" sz="24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a:t>
            </a:r>
            <a:r>
              <a:rPr lang="ru-RU" sz="24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‘доведение до предела действия, направленного внутрь чего-либо’; </a:t>
            </a:r>
            <a:r>
              <a:rPr lang="ru-RU" sz="2400" b="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во</a:t>
            </a:r>
            <a:r>
              <a:rPr lang="ru-RU" sz="24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человечиться – ‘войти в человеческое тело, стать человеком’; </a:t>
            </a:r>
            <a:r>
              <a:rPr lang="ru-RU" sz="2400" b="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во</a:t>
            </a:r>
            <a:r>
              <a:rPr lang="ru-RU" sz="24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плотиться – ‘войти в плоть (тело), стать плотью’.</a:t>
            </a:r>
          </a:p>
          <a:p>
            <a:endParaRPr lang="ru-RU" sz="2400" dirty="0">
              <a:solidFill>
                <a:schemeClr val="accent1">
                  <a:lumMod val="75000"/>
                </a:schemeClr>
              </a:solidFill>
              <a:latin typeface="Georgia" panose="02040502050405020303" pitchFamily="18" charset="0"/>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26</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96304634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Этимологизация</a:t>
            </a:r>
            <a:endParaRPr lang="ru-RU" dirty="0">
              <a:solidFill>
                <a:schemeClr val="accent1">
                  <a:lumMod val="75000"/>
                </a:schemeClr>
              </a:solidFill>
            </a:endParaRPr>
          </a:p>
        </p:txBody>
      </p:sp>
      <p:sp>
        <p:nvSpPr>
          <p:cNvPr id="3" name="Объект 2"/>
          <p:cNvSpPr>
            <a:spLocks noGrp="1"/>
          </p:cNvSpPr>
          <p:nvPr>
            <p:ph idx="1"/>
          </p:nvPr>
        </p:nvSpPr>
        <p:spPr/>
        <p:txBody>
          <a:bodyPr>
            <a:normAutofit fontScale="85000" lnSpcReduction="10000"/>
          </a:bodyPr>
          <a:lstStyle/>
          <a:p>
            <a:pPr indent="450215" algn="just"/>
            <a:r>
              <a:rPr lang="ru-RU"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Совесть </a:t>
            </a:r>
            <a:r>
              <a:rPr lang="ru-RU" sz="32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(‘чувство моральной ответственности за свое поведение; нравственная самооценка своего </a:t>
            </a:r>
            <a:r>
              <a:rPr lang="ru-RU"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поведения</a:t>
            </a:r>
            <a:r>
              <a:rPr lang="en-US"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a:t>
            </a:r>
            <a:r>
              <a:rPr lang="ru-RU"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C</a:t>
            </a:r>
            <a:r>
              <a:rPr lang="ru-RU"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о-весть </a:t>
            </a:r>
            <a:r>
              <a:rPr lang="ru-RU" sz="32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ru-RU"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a:t>
            </a:r>
            <a:r>
              <a:rPr lang="ru-RU" sz="32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совместное знание’; в</a:t>
            </a:r>
            <a:r>
              <a:rPr lang="ru-RU" sz="3200" b="1" i="1"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е</a:t>
            </a:r>
            <a:r>
              <a:rPr lang="ru-RU" sz="32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сти – ‘знать’, </a:t>
            </a:r>
            <a:r>
              <a:rPr lang="ru-RU"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со</a:t>
            </a:r>
            <a:r>
              <a:rPr lang="en-US"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a:t>
            </a:r>
            <a:r>
              <a:rPr lang="ru-RU"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ru-RU" sz="32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‘совместное участие в чем-либо’. </a:t>
            </a:r>
            <a:endParaRPr lang="en-US"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endParaRPr>
          </a:p>
          <a:p>
            <a:pPr indent="450215" algn="just"/>
            <a:r>
              <a:rPr lang="en-US"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C</a:t>
            </a:r>
            <a:r>
              <a:rPr lang="ru-RU" sz="3200" dirty="0" err="1"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овесть</a:t>
            </a:r>
            <a:r>
              <a:rPr lang="ru-RU"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ru-RU" sz="32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это </a:t>
            </a:r>
            <a:r>
              <a:rPr lang="ru-RU" sz="3200" i="1"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совместное</a:t>
            </a:r>
            <a:r>
              <a:rPr lang="ru-RU"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знание человека и Бога; говорят, что совесть – это голос </a:t>
            </a:r>
            <a:r>
              <a:rPr lang="ru-RU" sz="32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Бога в душе. </a:t>
            </a:r>
            <a:endParaRPr lang="ru-RU"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endParaRPr>
          </a:p>
          <a:p>
            <a:pPr indent="450215" algn="just"/>
            <a:r>
              <a:rPr lang="ru-RU"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В учебнике: «…Бог бесконечно любит каждого человека… </a:t>
            </a:r>
            <a:r>
              <a:rPr lang="ru-RU" sz="3200" i="1"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Голосом совести </a:t>
            </a:r>
            <a:r>
              <a:rPr lang="ru-RU"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Он подсказывает, что совершать зло плохо» (О. Л. </a:t>
            </a:r>
            <a:r>
              <a:rPr lang="ru-RU" sz="3200" dirty="0" err="1"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Янушкявичене</a:t>
            </a:r>
            <a:r>
              <a:rPr lang="ru-RU" sz="32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и др. с. 38).</a:t>
            </a:r>
            <a:endParaRPr lang="ru-RU" sz="3200" dirty="0">
              <a:solidFill>
                <a:schemeClr val="accent1">
                  <a:lumMod val="75000"/>
                </a:scheme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27</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154778406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normAutofit fontScale="85000" lnSpcReduction="20000"/>
          </a:bodyPr>
          <a:lstStyle/>
          <a:p>
            <a:pPr indent="450215" algn="just"/>
            <a:r>
              <a:rPr lang="ru-RU" sz="1700" b="1" i="1"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Душа</a:t>
            </a:r>
            <a:r>
              <a:rPr lang="ru-RU" sz="1700" b="1"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a:t>
            </a:r>
            <a:r>
              <a:rPr lang="ru-RU" sz="17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(‘духовная сущность человека, нематериальная бессмертная сила, обитающая в теле человека’) восходит к слову «дух», родственно словам «дышать», «дохнуть», «воздух». </a:t>
            </a:r>
          </a:p>
          <a:p>
            <a:pPr indent="450215" algn="just"/>
            <a:r>
              <a:rPr lang="ru-RU" sz="1700" b="1" i="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Пост</a:t>
            </a:r>
            <a:r>
              <a:rPr lang="ru-RU" sz="17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 (‘воздержание от молочной и мясной пищи и развлечений’); восходит к древне-верхне-немецкому </a:t>
            </a:r>
            <a:r>
              <a:rPr lang="ru-RU" sz="1700" dirty="0" err="1">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festi</a:t>
            </a:r>
            <a:r>
              <a:rPr lang="ru-RU" sz="17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‘крепкий’. Пост – это время проявить выдержку, обрести крепость духа.</a:t>
            </a:r>
          </a:p>
          <a:p>
            <a:pPr indent="450215" algn="just"/>
            <a:r>
              <a:rPr lang="ru-RU" sz="1700" b="1" i="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Грех</a:t>
            </a:r>
            <a:r>
              <a:rPr lang="ru-RU" sz="1700" i="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 </a:t>
            </a:r>
            <a:r>
              <a:rPr lang="ru-RU" sz="17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(‘предосудительный поступок, нарушение воли Бога’) восходит к глаголу «греть», первоначально грех – ‘жжение’ (совести).</a:t>
            </a:r>
          </a:p>
          <a:p>
            <a:r>
              <a:rPr lang="ru-RU" sz="17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Заповедь – (‘религиозно-нравственное предписание’) восходит к общеславянскому «</a:t>
            </a:r>
            <a:r>
              <a:rPr lang="ru-RU" sz="1700" dirty="0" err="1">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заповедати</a:t>
            </a:r>
            <a:r>
              <a:rPr lang="ru-RU" sz="17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от «</a:t>
            </a:r>
            <a:r>
              <a:rPr lang="ru-RU" sz="1700" dirty="0" err="1">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поведати</a:t>
            </a:r>
            <a:r>
              <a:rPr lang="ru-RU" sz="17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(поведать) – «сообщить, рассказать». Ср.: ведать, исповедь. Буквально – ‘то, что сообщено’, ‘распоряжение, приказ’.</a:t>
            </a:r>
          </a:p>
          <a:p>
            <a:pPr indent="450215" algn="just"/>
            <a:r>
              <a:rPr lang="ru-RU" sz="1700" b="1" i="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Инок</a:t>
            </a:r>
            <a:r>
              <a:rPr lang="ru-RU" sz="17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 (‘православный монах’) заимствовано из старославянского языка, где </a:t>
            </a:r>
            <a:r>
              <a:rPr lang="ru-RU" sz="1700" dirty="0" err="1">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инокъ</a:t>
            </a:r>
            <a:r>
              <a:rPr lang="ru-RU" sz="17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 словообразовательная калька греческого «</a:t>
            </a:r>
            <a:r>
              <a:rPr lang="ru-RU" sz="1700" dirty="0" err="1">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monachos</a:t>
            </a:r>
            <a:r>
              <a:rPr lang="ru-RU" sz="17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a:t>
            </a:r>
            <a:r>
              <a:rPr lang="ru-RU" sz="1700" dirty="0" err="1">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monos</a:t>
            </a:r>
            <a:r>
              <a:rPr lang="ru-RU" sz="17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–‘один’ (</a:t>
            </a:r>
            <a:r>
              <a:rPr lang="ru-RU" sz="1700" dirty="0" err="1">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mon</a:t>
            </a:r>
            <a:r>
              <a:rPr lang="ru-RU" sz="17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 ин, </a:t>
            </a:r>
            <a:r>
              <a:rPr lang="ru-RU" sz="1700" dirty="0" err="1">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achos</a:t>
            </a:r>
            <a:r>
              <a:rPr lang="ru-RU" sz="17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 </a:t>
            </a:r>
            <a:r>
              <a:rPr lang="ru-RU" sz="1700" dirty="0" err="1">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окъ</a:t>
            </a:r>
            <a:r>
              <a:rPr lang="ru-RU" sz="17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Буквально – ‘живущий в одиночестве’.</a:t>
            </a:r>
          </a:p>
          <a:p>
            <a:pPr indent="450215" algn="just"/>
            <a:r>
              <a:rPr lang="ru-RU" sz="1700" b="1" i="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Послушник</a:t>
            </a:r>
            <a:r>
              <a:rPr lang="ru-RU" sz="17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 ‘человек, живущий в монастыре и готовящийся стать монахом’ образовано от  «</a:t>
            </a:r>
            <a:r>
              <a:rPr lang="ru-RU" sz="1700" dirty="0" err="1">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по́слух</a:t>
            </a:r>
            <a:r>
              <a:rPr lang="ru-RU" sz="17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 ‘свидетель’, ‘тот, кто слышал’.</a:t>
            </a:r>
          </a:p>
          <a:p>
            <a:pPr indent="450215" algn="just"/>
            <a:r>
              <a:rPr lang="ru-RU" sz="1700" b="1" i="1" dirty="0" err="1">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Нестяжание</a:t>
            </a:r>
            <a:r>
              <a:rPr lang="ru-RU" sz="17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 (‘добродетель, которая выражается в независимости человека от материальных ценностей’. Нестяжательный – ‘свободный от страстей накопительства, стяжательства’; стяжать – ‘приобретать, добывать’.</a:t>
            </a:r>
          </a:p>
          <a:p>
            <a:endParaRPr lang="ru-RU" dirty="0"/>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28</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374085356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chemeClr val="accent1">
                    <a:lumMod val="75000"/>
                  </a:schemeClr>
                </a:solidFill>
                <a:latin typeface="Georgia" panose="02040502050405020303" pitchFamily="18" charset="0"/>
                <a:ea typeface="Calibri" panose="020F0502020204030204" pitchFamily="34" charset="0"/>
              </a:rPr>
              <a:t>«Перевод с русского на русский»</a:t>
            </a:r>
            <a:endParaRPr lang="ru-RU" dirty="0">
              <a:solidFill>
                <a:schemeClr val="accent1">
                  <a:lumMod val="75000"/>
                </a:schemeClr>
              </a:solidFill>
              <a:latin typeface="Georgia" panose="02040502050405020303" pitchFamily="18" charset="0"/>
            </a:endParaRPr>
          </a:p>
        </p:txBody>
      </p:sp>
      <p:sp>
        <p:nvSpPr>
          <p:cNvPr id="3" name="Объект 2"/>
          <p:cNvSpPr>
            <a:spLocks noGrp="1"/>
          </p:cNvSpPr>
          <p:nvPr>
            <p:ph idx="1"/>
          </p:nvPr>
        </p:nvSpPr>
        <p:spPr/>
        <p:txBody>
          <a:bodyPr>
            <a:normAutofit fontScale="92500" lnSpcReduction="10000"/>
          </a:bodyPr>
          <a:lstStyle/>
          <a:p>
            <a:pPr indent="450215" algn="just"/>
            <a:r>
              <a:rPr lang="ru-RU" dirty="0" err="1"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содетель</a:t>
            </a:r>
            <a:r>
              <a:rPr lang="ru-RU"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(устар.) </a:t>
            </a:r>
            <a:r>
              <a:rPr lang="ru-RU"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ru-RU"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создатель</a:t>
            </a:r>
            <a:r>
              <a:rPr lang="ru-RU"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endParaRPr lang="en-US"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endParaRPr>
          </a:p>
          <a:p>
            <a:pPr indent="450215" algn="just"/>
            <a:r>
              <a:rPr lang="ru-RU"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насущный </a:t>
            </a:r>
            <a:r>
              <a:rPr lang="ru-RU"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ru-RU"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необходимый</a:t>
            </a:r>
            <a:r>
              <a:rPr lang="ru-RU"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a:t>
            </a:r>
            <a:endParaRPr lang="ru-RU" sz="14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indent="450215" algn="just"/>
            <a:r>
              <a:rPr lang="ru-RU"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завет </a:t>
            </a:r>
            <a:r>
              <a:rPr lang="ru-RU"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(высок.) – наказ, завещание; </a:t>
            </a:r>
            <a:endParaRPr lang="ru-RU" sz="14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indent="450215" algn="just"/>
            <a:r>
              <a:rPr lang="ru-RU"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тварь (книжн.) – живое существо; </a:t>
            </a:r>
            <a:endParaRPr lang="ru-RU" sz="14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indent="450215" algn="just"/>
            <a:r>
              <a:rPr lang="ru-RU"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алчущий (высок.) – голодный; </a:t>
            </a:r>
            <a:endParaRPr lang="ru-RU" sz="14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indent="450215" algn="just"/>
            <a:r>
              <a:rPr lang="ru-RU"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жаждущий (устар.) – испытывающий жажду (желание пить); </a:t>
            </a:r>
            <a:endParaRPr lang="ru-RU" sz="14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indent="450215" algn="just"/>
            <a:r>
              <a:rPr lang="ru-RU"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козлища (церк. и книжн., устар.) – козлы; </a:t>
            </a:r>
            <a:endParaRPr lang="ru-RU" sz="14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indent="450215" algn="just"/>
            <a:r>
              <a:rPr lang="ru-RU"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ломимый (арх.) – преломляемый; </a:t>
            </a:r>
            <a:endParaRPr lang="ru-RU" sz="14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indent="450215" algn="just"/>
            <a:r>
              <a:rPr lang="ru-RU"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претворить (устар.) – преобразовать; </a:t>
            </a:r>
            <a:endParaRPr lang="ru-RU" sz="14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indent="450215" algn="just"/>
            <a:r>
              <a:rPr lang="ru-RU"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блаженный – счастливый; </a:t>
            </a:r>
            <a:endParaRPr lang="ru-RU" sz="14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29</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37785830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chemeClr val="accent1">
                    <a:lumMod val="75000"/>
                  </a:schemeClr>
                </a:solidFill>
                <a:latin typeface="Georgia" panose="02040502050405020303" pitchFamily="18" charset="0"/>
                <a:ea typeface="Calibri" panose="020F0502020204030204" pitchFamily="34" charset="0"/>
              </a:rPr>
              <a:t>Незнакомые </a:t>
            </a:r>
            <a:r>
              <a:rPr lang="ru-RU" b="1" dirty="0">
                <a:solidFill>
                  <a:schemeClr val="accent1">
                    <a:lumMod val="75000"/>
                  </a:schemeClr>
                </a:solidFill>
                <a:latin typeface="Georgia" panose="02040502050405020303" pitchFamily="18" charset="0"/>
                <a:ea typeface="Calibri" panose="020F0502020204030204" pitchFamily="34" charset="0"/>
              </a:rPr>
              <a:t>или частично </a:t>
            </a:r>
            <a:r>
              <a:rPr lang="ru-RU" b="1" dirty="0" smtClean="0">
                <a:solidFill>
                  <a:schemeClr val="accent1">
                    <a:lumMod val="75000"/>
                  </a:schemeClr>
                </a:solidFill>
                <a:latin typeface="Georgia" panose="02040502050405020303" pitchFamily="18" charset="0"/>
                <a:ea typeface="Calibri" panose="020F0502020204030204" pitchFamily="34" charset="0"/>
              </a:rPr>
              <a:t>знакомые слова </a:t>
            </a:r>
            <a:r>
              <a:rPr lang="ru-RU" b="1" dirty="0">
                <a:solidFill>
                  <a:schemeClr val="accent1">
                    <a:lumMod val="75000"/>
                  </a:schemeClr>
                </a:solidFill>
                <a:latin typeface="Georgia" panose="02040502050405020303" pitchFamily="18" charset="0"/>
                <a:ea typeface="Calibri" panose="020F0502020204030204" pitchFamily="34" charset="0"/>
              </a:rPr>
              <a:t>и </a:t>
            </a:r>
            <a:r>
              <a:rPr lang="ru-RU" b="1" dirty="0" smtClean="0">
                <a:solidFill>
                  <a:schemeClr val="accent1">
                    <a:lumMod val="75000"/>
                  </a:schemeClr>
                </a:solidFill>
                <a:latin typeface="Georgia" panose="02040502050405020303" pitchFamily="18" charset="0"/>
                <a:ea typeface="Calibri" panose="020F0502020204030204" pitchFamily="34" charset="0"/>
              </a:rPr>
              <a:t>выражения</a:t>
            </a:r>
            <a:endParaRPr lang="ru-RU" b="1" dirty="0">
              <a:solidFill>
                <a:schemeClr val="accent1">
                  <a:lumMod val="75000"/>
                </a:schemeClr>
              </a:solidFill>
              <a:latin typeface="Georgia" panose="02040502050405020303" pitchFamily="18" charset="0"/>
            </a:endParaRPr>
          </a:p>
        </p:txBody>
      </p:sp>
      <p:sp>
        <p:nvSpPr>
          <p:cNvPr id="3" name="Объект 2"/>
          <p:cNvSpPr>
            <a:spLocks noGrp="1"/>
          </p:cNvSpPr>
          <p:nvPr>
            <p:ph idx="1"/>
          </p:nvPr>
        </p:nvSpPr>
        <p:spPr/>
        <p:txBody>
          <a:bodyPr>
            <a:normAutofit fontScale="92500" lnSpcReduction="20000"/>
          </a:bodyPr>
          <a:lstStyle/>
          <a:p>
            <a:pPr algn="just"/>
            <a:r>
              <a:rPr lang="ru-RU" dirty="0" smtClean="0">
                <a:solidFill>
                  <a:schemeClr val="accent1">
                    <a:lumMod val="75000"/>
                  </a:schemeClr>
                </a:solidFill>
                <a:latin typeface="Georgia" panose="02040502050405020303" pitchFamily="18" charset="0"/>
              </a:rPr>
              <a:t>Совесть</a:t>
            </a:r>
            <a:r>
              <a:rPr lang="ru-RU" dirty="0">
                <a:solidFill>
                  <a:schemeClr val="accent1">
                    <a:lumMod val="75000"/>
                  </a:schemeClr>
                </a:solidFill>
                <a:latin typeface="Georgia" panose="02040502050405020303" pitchFamily="18" charset="0"/>
              </a:rPr>
              <a:t>, Бог, Творец, Православие, православный, молитва, благодарение, благодать, милосердие, благословение, славословие, насущный, искушение, Библия, Евангелие, завет, Ветхий, притча, откровение, проповедь, Иисус Христос, душа, благотворить, дух, вочеловечился, вкушал, сокрушена, Пасха, Спаситель, пост, ломимое, раскаяние, восстань, отречься, пророческие слова, круговая порука, пропеть зарю, грех, заповедь (заповеди), не прелюбодействуй, сострадание, ближний, умиление, храм, икона, крещение, купель, блаженство, блаженный, алчущий, жаждущий, кроткий, христианство, миротворцы, добродетель, Божий суд, козлища, богохульство, хула, благотворящий, благодеяние, Таинство Причастия, трапеза, вечеря, соборность, претворение, изливается, Тело Христа, монастырь, монах, инок, послушник, безбрачие, </a:t>
            </a:r>
            <a:r>
              <a:rPr lang="ru-RU" dirty="0" err="1">
                <a:solidFill>
                  <a:schemeClr val="accent1">
                    <a:lumMod val="75000"/>
                  </a:schemeClr>
                </a:solidFill>
                <a:latin typeface="Georgia" panose="02040502050405020303" pitchFamily="18" charset="0"/>
              </a:rPr>
              <a:t>нестяжание</a:t>
            </a:r>
            <a:r>
              <a:rPr lang="ru-RU" dirty="0">
                <a:solidFill>
                  <a:schemeClr val="accent1">
                    <a:lumMod val="75000"/>
                  </a:schemeClr>
                </a:solidFill>
                <a:latin typeface="Georgia" panose="02040502050405020303" pitchFamily="18" charset="0"/>
              </a:rPr>
              <a:t>, ковчег. Слова выписаны из учебника А. В. Кураева . Подобные списки слов можно составить, листая и другие учебники по ОПК: </a:t>
            </a:r>
            <a:r>
              <a:rPr lang="ru-RU" dirty="0" err="1">
                <a:solidFill>
                  <a:schemeClr val="accent1">
                    <a:lumMod val="75000"/>
                  </a:schemeClr>
                </a:solidFill>
                <a:latin typeface="Georgia" panose="02040502050405020303" pitchFamily="18" charset="0"/>
              </a:rPr>
              <a:t>алтарник</a:t>
            </a:r>
            <a:r>
              <a:rPr lang="ru-RU" dirty="0">
                <a:solidFill>
                  <a:schemeClr val="accent1">
                    <a:lumMod val="75000"/>
                  </a:schemeClr>
                </a:solidFill>
                <a:latin typeface="Georgia" panose="02040502050405020303" pitchFamily="18" charset="0"/>
              </a:rPr>
              <a:t>, иподиакон, елеосвящение, кадило, добродетель, отшельник, шедевр, икона, традиция, епископ, патриарх, кафедральный, воскресение, распятие, искупить грех, прародители, крещение, </a:t>
            </a:r>
            <a:r>
              <a:rPr lang="ru-RU" dirty="0" smtClean="0">
                <a:solidFill>
                  <a:schemeClr val="accent1">
                    <a:lumMod val="75000"/>
                  </a:schemeClr>
                </a:solidFill>
                <a:latin typeface="Georgia" panose="02040502050405020303" pitchFamily="18" charset="0"/>
              </a:rPr>
              <a:t>воскресать/воскреснуть; </a:t>
            </a:r>
            <a:r>
              <a:rPr lang="ru-RU" dirty="0">
                <a:solidFill>
                  <a:schemeClr val="accent1">
                    <a:lumMod val="75000"/>
                  </a:schemeClr>
                </a:solidFill>
                <a:latin typeface="Georgia" panose="02040502050405020303" pitchFamily="18" charset="0"/>
              </a:rPr>
              <a:t>ревностный, язычник, ангел, дух, Святые Дары, Тело и Кровь Христа и мн. др. </a:t>
            </a: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3</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140087530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Autofit/>
          </a:bodyPr>
          <a:lstStyle/>
          <a:p>
            <a:pPr lvl="0" indent="450215" algn="just">
              <a:buClr>
                <a:srgbClr val="549E39"/>
              </a:buClr>
            </a:pPr>
            <a:r>
              <a:rPr lang="ru-RU" sz="20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миловать (устар.) – жалеть, щадить;</a:t>
            </a:r>
            <a:endParaRPr lang="ru-RU" sz="20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lvl="0" indent="450215" algn="just">
              <a:buClr>
                <a:srgbClr val="549E39"/>
              </a:buClr>
            </a:pPr>
            <a:r>
              <a:rPr lang="ru-RU" sz="20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ветхий – старый;</a:t>
            </a:r>
            <a:endParaRPr lang="ru-RU" sz="20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lvl="0" indent="450215" algn="just">
              <a:buClr>
                <a:srgbClr val="549E39"/>
              </a:buClr>
            </a:pPr>
            <a:r>
              <a:rPr lang="ru-RU" sz="20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плоть (книжн.) – тело;</a:t>
            </a:r>
            <a:endParaRPr lang="ru-RU" sz="20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lvl="0" indent="450215" algn="just">
              <a:buClr>
                <a:srgbClr val="549E39"/>
              </a:buClr>
            </a:pPr>
            <a:r>
              <a:rPr lang="ru-RU" sz="20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вкушать (высок.) – есть;</a:t>
            </a:r>
            <a:endParaRPr lang="ru-RU" sz="20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lvl="0" indent="450215" algn="just">
              <a:buClr>
                <a:srgbClr val="549E39"/>
              </a:buClr>
            </a:pPr>
            <a:r>
              <a:rPr lang="ru-RU" sz="20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отречься – отказаться;</a:t>
            </a:r>
            <a:endParaRPr lang="ru-RU" sz="20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lvl="0" indent="450215" algn="just">
              <a:buClr>
                <a:srgbClr val="549E39"/>
              </a:buClr>
            </a:pPr>
            <a:r>
              <a:rPr lang="ru-RU" sz="20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кроткий – покорный, уступчивый;</a:t>
            </a:r>
            <a:endParaRPr lang="ru-RU" sz="20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lvl="0" indent="450215" algn="just">
              <a:buClr>
                <a:srgbClr val="549E39"/>
              </a:buClr>
            </a:pPr>
            <a:r>
              <a:rPr lang="ru-RU" sz="20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хула (книжн.) – ругань;</a:t>
            </a:r>
            <a:endParaRPr lang="ru-RU" sz="20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lvl="0" indent="450215" algn="just">
              <a:buClr>
                <a:srgbClr val="549E39"/>
              </a:buClr>
            </a:pPr>
            <a:r>
              <a:rPr lang="ru-RU" sz="20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трапеза (церк.) – пища, еда;</a:t>
            </a:r>
            <a:endParaRPr lang="ru-RU" sz="20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lvl="0" indent="450215" algn="just">
              <a:buClr>
                <a:srgbClr val="549E39"/>
              </a:buClr>
            </a:pPr>
            <a:r>
              <a:rPr lang="ru-RU" sz="20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вечеря (устар.) – </a:t>
            </a:r>
            <a:r>
              <a:rPr lang="ru-RU" sz="2000"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ужин</a:t>
            </a:r>
            <a:r>
              <a:rPr lang="ru-RU" sz="2000"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a:t>
            </a:r>
            <a:endParaRPr lang="ru-RU" sz="20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endParaRPr lang="ru-RU" sz="2000" dirty="0"/>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30</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112812427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Включение слова в гнездо однокоренных слов</a:t>
            </a:r>
            <a:endParaRPr lang="ru-RU" dirty="0">
              <a:solidFill>
                <a:schemeClr val="accent1">
                  <a:lumMod val="75000"/>
                </a:schemeClr>
              </a:solidFill>
              <a:latin typeface="Georgia" panose="02040502050405020303" pitchFamily="18" charset="0"/>
            </a:endParaRPr>
          </a:p>
        </p:txBody>
      </p:sp>
      <p:sp>
        <p:nvSpPr>
          <p:cNvPr id="3" name="Объект 2"/>
          <p:cNvSpPr>
            <a:spLocks noGrp="1"/>
          </p:cNvSpPr>
          <p:nvPr>
            <p:ph idx="1"/>
          </p:nvPr>
        </p:nvSpPr>
        <p:spPr/>
        <p:txBody>
          <a:bodyPr>
            <a:normAutofit/>
          </a:bodyPr>
          <a:lstStyle/>
          <a:p>
            <a:pPr indent="450215" algn="just"/>
            <a:r>
              <a:rPr lang="ru-RU" sz="2800" b="1"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Творец</a:t>
            </a:r>
            <a:r>
              <a:rPr lang="ru-RU" sz="28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a:t>
            </a:r>
            <a:r>
              <a:rPr lang="ru-RU" sz="28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(высок.) </a:t>
            </a:r>
            <a:r>
              <a:rPr lang="ru-RU" sz="28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творчество, творческий, творить; </a:t>
            </a:r>
          </a:p>
          <a:p>
            <a:pPr indent="450215" algn="just"/>
            <a:r>
              <a:rPr lang="ru-RU" sz="2800" b="1"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Таинство </a:t>
            </a:r>
            <a:r>
              <a:rPr lang="ru-RU" sz="28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(церк.) - тайна</a:t>
            </a:r>
            <a:r>
              <a:rPr lang="ru-RU" sz="28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таинственный, </a:t>
            </a:r>
            <a:r>
              <a:rPr lang="ru-RU" sz="28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таинственность;</a:t>
            </a:r>
            <a:endParaRPr lang="ru-RU" sz="28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endParaRPr>
          </a:p>
          <a:p>
            <a:pPr indent="450215" algn="just"/>
            <a:r>
              <a:rPr lang="ru-RU" sz="2800" b="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с</a:t>
            </a:r>
            <a:r>
              <a:rPr lang="ru-RU" sz="2800" b="1"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оборность</a:t>
            </a:r>
            <a:r>
              <a:rPr lang="ru-RU" sz="28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(книжн.) - собор</a:t>
            </a:r>
            <a:r>
              <a:rPr lang="ru-RU" sz="28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собранный, собирать, </a:t>
            </a:r>
            <a:r>
              <a:rPr lang="ru-RU" sz="28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собраться; </a:t>
            </a:r>
          </a:p>
          <a:p>
            <a:pPr indent="450215" algn="just"/>
            <a:r>
              <a:rPr lang="ru-RU" sz="28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в</a:t>
            </a:r>
            <a:r>
              <a:rPr lang="ru-RU" sz="28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етхий - ветошь</a:t>
            </a:r>
            <a:r>
              <a:rPr lang="ru-RU" sz="28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обветшать, </a:t>
            </a:r>
            <a:r>
              <a:rPr lang="ru-RU" sz="28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обветшалый.</a:t>
            </a:r>
            <a:endParaRPr lang="ru-RU" sz="28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endParaRPr>
          </a:p>
          <a:p>
            <a:endParaRPr lang="ru-RU" sz="2800" dirty="0">
              <a:solidFill>
                <a:schemeClr val="accent1">
                  <a:lumMod val="75000"/>
                </a:schemeClr>
              </a:solidFill>
              <a:latin typeface="Georgia" panose="02040502050405020303" pitchFamily="18" charset="0"/>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31</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29624653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Работа с устаревшими грамматическими формами </a:t>
            </a:r>
            <a:r>
              <a:rPr lang="ru-RU" sz="28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
            </a:r>
            <a:br>
              <a:rPr lang="ru-RU" sz="28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br>
            <a:endParaRPr lang="ru-RU" dirty="0">
              <a:solidFill>
                <a:schemeClr val="accent1">
                  <a:lumMod val="75000"/>
                </a:schemeClr>
              </a:solidFill>
            </a:endParaRPr>
          </a:p>
        </p:txBody>
      </p:sp>
      <p:sp>
        <p:nvSpPr>
          <p:cNvPr id="3" name="Объект 2"/>
          <p:cNvSpPr>
            <a:spLocks noGrp="1"/>
          </p:cNvSpPr>
          <p:nvPr>
            <p:ph idx="1"/>
          </p:nvPr>
        </p:nvSpPr>
        <p:spPr/>
        <p:txBody>
          <a:bodyPr/>
          <a:lstStyle/>
          <a:p>
            <a:pPr indent="450215" algn="just"/>
            <a:r>
              <a:rPr lang="ru-RU" sz="20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a:t>
            </a:r>
            <a:r>
              <a:rPr lang="ru-RU" sz="20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Душе моя, душе моя, </a:t>
            </a:r>
            <a:r>
              <a:rPr lang="ru-RU" sz="2000" dirty="0" err="1">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восстани</a:t>
            </a:r>
            <a:r>
              <a:rPr lang="ru-RU" sz="20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что спиши?»; </a:t>
            </a:r>
            <a:endParaRPr lang="ru-RU" sz="20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endParaRPr>
          </a:p>
          <a:p>
            <a:pPr indent="450215" algn="just"/>
            <a:r>
              <a:rPr lang="ru-RU" sz="20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a:t>
            </a:r>
            <a:r>
              <a:rPr lang="ru-RU" sz="20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Всея твари </a:t>
            </a:r>
            <a:r>
              <a:rPr lang="ru-RU" sz="2000" dirty="0" err="1">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Содетелю</a:t>
            </a:r>
            <a:r>
              <a:rPr lang="ru-RU" sz="20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a:t>
            </a:r>
            <a:endParaRPr lang="ru-RU" sz="20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endParaRPr>
          </a:p>
          <a:p>
            <a:pPr indent="450215" algn="just"/>
            <a:r>
              <a:rPr lang="ru-RU" sz="20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a:t>
            </a:r>
            <a:r>
              <a:rPr lang="ru-RU" sz="20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Блажен муж, иже и скоты милует». </a:t>
            </a:r>
            <a:endParaRPr lang="ru-RU" sz="20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endParaRPr>
          </a:p>
          <a:p>
            <a:pPr indent="450215" algn="just"/>
            <a:r>
              <a:rPr lang="ru-RU" sz="20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Звательный падеж (</a:t>
            </a:r>
            <a:r>
              <a:rPr lang="ru-RU" sz="2000" i="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отче, душе, </a:t>
            </a:r>
            <a:r>
              <a:rPr lang="ru-RU" sz="2000" i="1" dirty="0" err="1">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содетелю</a:t>
            </a:r>
            <a:r>
              <a:rPr lang="ru-RU" sz="20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a:t>
            </a:r>
            <a:endParaRPr lang="ru-RU" sz="20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endParaRPr>
          </a:p>
          <a:p>
            <a:pPr indent="450215" algn="just"/>
            <a:r>
              <a:rPr lang="ru-RU" sz="20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косвенные </a:t>
            </a:r>
            <a:r>
              <a:rPr lang="ru-RU" sz="20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падежей (</a:t>
            </a:r>
            <a:r>
              <a:rPr lang="ru-RU" sz="2000" i="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скоты</a:t>
            </a:r>
            <a:r>
              <a:rPr lang="ru-RU" sz="20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a:t>
            </a:r>
            <a:endParaRPr lang="ru-RU" sz="20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endParaRPr>
          </a:p>
          <a:p>
            <a:pPr indent="450215" algn="just"/>
            <a:r>
              <a:rPr lang="ru-RU" sz="20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глагольные формы </a:t>
            </a:r>
            <a:r>
              <a:rPr lang="ru-RU" sz="20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a:t>
            </a:r>
            <a:r>
              <a:rPr lang="ru-RU" sz="2000" i="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спиши, </a:t>
            </a:r>
            <a:r>
              <a:rPr lang="ru-RU" sz="2000" i="1" dirty="0" err="1">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восстани</a:t>
            </a:r>
            <a:r>
              <a:rPr lang="ru-RU" sz="2000" i="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ломимый</a:t>
            </a:r>
            <a:r>
              <a:rPr lang="ru-RU" sz="20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a:t>
            </a:r>
            <a:endParaRPr lang="ru-RU" sz="20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endParaRPr>
          </a:p>
          <a:p>
            <a:pPr indent="450215" algn="just"/>
            <a:r>
              <a:rPr lang="ru-RU" sz="20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архаичные союзные слова </a:t>
            </a:r>
            <a:r>
              <a:rPr lang="ru-RU" sz="20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a:t>
            </a:r>
            <a:r>
              <a:rPr lang="ru-RU" sz="2000" i="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иже</a:t>
            </a:r>
            <a:r>
              <a:rPr lang="ru-RU" sz="20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a:t>
            </a:r>
          </a:p>
          <a:p>
            <a:endParaRPr lang="ru-RU" dirty="0"/>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32</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63603782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solidFill>
                  <a:schemeClr val="accent1">
                    <a:lumMod val="75000"/>
                  </a:schemeClr>
                </a:solidFill>
                <a:latin typeface="Georgia" panose="02040502050405020303" pitchFamily="18" charset="0"/>
              </a:rPr>
              <a:t>Включение слова в контекст</a:t>
            </a:r>
            <a:endParaRPr lang="ru-RU" dirty="0">
              <a:solidFill>
                <a:schemeClr val="accent1">
                  <a:lumMod val="75000"/>
                </a:schemeClr>
              </a:solidFill>
              <a:latin typeface="Georgia" panose="02040502050405020303" pitchFamily="18" charset="0"/>
            </a:endParaRPr>
          </a:p>
        </p:txBody>
      </p:sp>
      <p:sp>
        <p:nvSpPr>
          <p:cNvPr id="3" name="Объект 2"/>
          <p:cNvSpPr>
            <a:spLocks noGrp="1"/>
          </p:cNvSpPr>
          <p:nvPr>
            <p:ph idx="1"/>
          </p:nvPr>
        </p:nvSpPr>
        <p:spPr/>
        <p:txBody>
          <a:bodyPr>
            <a:normAutofit/>
          </a:bodyPr>
          <a:lstStyle/>
          <a:p>
            <a:pPr indent="450215" algn="just"/>
            <a:r>
              <a:rPr lang="ru-RU" sz="28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a:t>
            </a:r>
            <a:r>
              <a:rPr lang="ru-RU" sz="28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В нашем городе открылась </a:t>
            </a:r>
            <a:r>
              <a:rPr lang="ru-RU" sz="2800" b="1" i="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благотворительная</a:t>
            </a:r>
            <a:r>
              <a:rPr lang="ru-RU" sz="2800" i="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a:t>
            </a:r>
            <a:r>
              <a:rPr lang="ru-RU" sz="28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столовая»; </a:t>
            </a:r>
          </a:p>
          <a:p>
            <a:pPr indent="450215" algn="just"/>
            <a:r>
              <a:rPr lang="ru-RU" sz="28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«Перед сном мама всегда </a:t>
            </a:r>
            <a:r>
              <a:rPr lang="ru-RU" sz="2800" b="1" i="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благословляет</a:t>
            </a:r>
            <a:r>
              <a:rPr lang="ru-RU" sz="28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детей: она крестит их и желает им спокойной ночи»;</a:t>
            </a:r>
          </a:p>
          <a:p>
            <a:pPr indent="450215" algn="just"/>
            <a:r>
              <a:rPr lang="ru-RU" sz="28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«Учеников Иисуса Христа называли </a:t>
            </a:r>
            <a:r>
              <a:rPr lang="ru-RU" sz="2800" b="1" i="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благовестниками</a:t>
            </a:r>
            <a:r>
              <a:rPr lang="ru-RU" sz="28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 потому что они несли людям радостную весть».</a:t>
            </a:r>
          </a:p>
          <a:p>
            <a:endParaRPr lang="ru-RU" sz="2800" dirty="0"/>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33</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42408134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chemeClr val="accent1">
                    <a:lumMod val="75000"/>
                  </a:schemeClr>
                </a:solidFill>
                <a:latin typeface="Georgia" panose="02040502050405020303" pitchFamily="18" charset="0"/>
              </a:rPr>
              <a:t>Учебники</a:t>
            </a:r>
            <a:endParaRPr lang="ru-RU" b="1" dirty="0">
              <a:solidFill>
                <a:schemeClr val="accent1">
                  <a:lumMod val="75000"/>
                </a:schemeClr>
              </a:solidFill>
              <a:latin typeface="Georgia" panose="02040502050405020303" pitchFamily="18" charset="0"/>
            </a:endParaRPr>
          </a:p>
        </p:txBody>
      </p:sp>
      <p:sp>
        <p:nvSpPr>
          <p:cNvPr id="3" name="Объект 2"/>
          <p:cNvSpPr>
            <a:spLocks noGrp="1"/>
          </p:cNvSpPr>
          <p:nvPr>
            <p:ph idx="1"/>
          </p:nvPr>
        </p:nvSpPr>
        <p:spPr/>
        <p:txBody>
          <a:bodyPr>
            <a:noAutofit/>
          </a:bodyPr>
          <a:lstStyle/>
          <a:p>
            <a:pPr marL="0" indent="0">
              <a:buNone/>
            </a:pPr>
            <a:r>
              <a:rPr lang="ru-RU" sz="1600" i="1" dirty="0" smtClean="0">
                <a:solidFill>
                  <a:schemeClr val="accent1">
                    <a:lumMod val="75000"/>
                  </a:schemeClr>
                </a:solidFill>
                <a:latin typeface="Georgia" panose="02040502050405020303" pitchFamily="18" charset="0"/>
                <a:ea typeface="Times New Roman" panose="02020603050405020304" pitchFamily="18" charset="0"/>
              </a:rPr>
              <a:t>Васильева</a:t>
            </a:r>
            <a:r>
              <a:rPr lang="ru-RU" sz="1600" i="1" dirty="0">
                <a:solidFill>
                  <a:schemeClr val="accent1">
                    <a:lumMod val="75000"/>
                  </a:schemeClr>
                </a:solidFill>
                <a:latin typeface="Georgia" panose="02040502050405020303" pitchFamily="18" charset="0"/>
                <a:ea typeface="Times New Roman" panose="02020603050405020304" pitchFamily="18" charset="0"/>
              </a:rPr>
              <a:t>, О. Ю., </a:t>
            </a:r>
            <a:r>
              <a:rPr lang="ru-RU" sz="1600" i="1" dirty="0" err="1">
                <a:solidFill>
                  <a:schemeClr val="accent1">
                    <a:lumMod val="75000"/>
                  </a:schemeClr>
                </a:solidFill>
                <a:latin typeface="Georgia" panose="02040502050405020303" pitchFamily="18" charset="0"/>
                <a:ea typeface="Times New Roman" panose="02020603050405020304" pitchFamily="18" charset="0"/>
              </a:rPr>
              <a:t>Кульберг</a:t>
            </a:r>
            <a:r>
              <a:rPr lang="ru-RU" sz="1600" i="1" dirty="0">
                <a:solidFill>
                  <a:schemeClr val="accent1">
                    <a:lumMod val="75000"/>
                  </a:schemeClr>
                </a:solidFill>
                <a:latin typeface="Georgia" panose="02040502050405020303" pitchFamily="18" charset="0"/>
                <a:ea typeface="Times New Roman" panose="02020603050405020304" pitchFamily="18" charset="0"/>
              </a:rPr>
              <a:t>, А. С., </a:t>
            </a:r>
            <a:r>
              <a:rPr lang="ru-RU" sz="1600" i="1" dirty="0" err="1">
                <a:solidFill>
                  <a:schemeClr val="accent1">
                    <a:lumMod val="75000"/>
                  </a:schemeClr>
                </a:solidFill>
                <a:latin typeface="Georgia" panose="02040502050405020303" pitchFamily="18" charset="0"/>
                <a:ea typeface="Times New Roman" panose="02020603050405020304" pitchFamily="18" charset="0"/>
              </a:rPr>
              <a:t>Корытко</a:t>
            </a:r>
            <a:r>
              <a:rPr lang="ru-RU" sz="1600" i="1" dirty="0">
                <a:solidFill>
                  <a:schemeClr val="accent1">
                    <a:lumMod val="75000"/>
                  </a:schemeClr>
                </a:solidFill>
                <a:latin typeface="Georgia" panose="02040502050405020303" pitchFamily="18" charset="0"/>
                <a:ea typeface="Times New Roman" panose="02020603050405020304" pitchFamily="18" charset="0"/>
              </a:rPr>
              <a:t>, О. В. </a:t>
            </a:r>
            <a:r>
              <a:rPr lang="ru-RU" sz="1600" i="1" dirty="0" smtClean="0">
                <a:solidFill>
                  <a:schemeClr val="accent1">
                    <a:lumMod val="75000"/>
                  </a:schemeClr>
                </a:solidFill>
                <a:latin typeface="Georgia" panose="02040502050405020303" pitchFamily="18" charset="0"/>
                <a:ea typeface="Times New Roman" panose="02020603050405020304" pitchFamily="18" charset="0"/>
              </a:rPr>
              <a:t>и др</a:t>
            </a:r>
            <a:r>
              <a:rPr lang="ru-RU" sz="1600" dirty="0" smtClean="0">
                <a:solidFill>
                  <a:schemeClr val="accent1">
                    <a:lumMod val="75000"/>
                  </a:schemeClr>
                </a:solidFill>
                <a:latin typeface="Georgia" panose="02040502050405020303" pitchFamily="18" charset="0"/>
                <a:ea typeface="Times New Roman" panose="02020603050405020304" pitchFamily="18" charset="0"/>
              </a:rPr>
              <a:t>. Основы </a:t>
            </a:r>
            <a:r>
              <a:rPr lang="ru-RU" sz="1600" dirty="0">
                <a:solidFill>
                  <a:schemeClr val="accent1">
                    <a:lumMod val="75000"/>
                  </a:schemeClr>
                </a:solidFill>
                <a:latin typeface="Georgia" panose="02040502050405020303" pitchFamily="18" charset="0"/>
                <a:ea typeface="Times New Roman" panose="02020603050405020304" pitchFamily="18" charset="0"/>
              </a:rPr>
              <a:t>религиозных культур и светской этики. Основы православной культуры. 4 класс : учебник : в 2 </a:t>
            </a:r>
            <a:r>
              <a:rPr lang="ru-RU" sz="1600" dirty="0" smtClean="0">
                <a:solidFill>
                  <a:schemeClr val="accent1">
                    <a:lumMod val="75000"/>
                  </a:schemeClr>
                </a:solidFill>
                <a:latin typeface="Georgia" panose="02040502050405020303" pitchFamily="18" charset="0"/>
                <a:ea typeface="Times New Roman" panose="02020603050405020304" pitchFamily="18" charset="0"/>
              </a:rPr>
              <a:t>частях. </a:t>
            </a:r>
            <a:r>
              <a:rPr lang="ru-RU" sz="1600" dirty="0">
                <a:solidFill>
                  <a:schemeClr val="accent1">
                    <a:lumMod val="75000"/>
                  </a:schemeClr>
                </a:solidFill>
                <a:latin typeface="Georgia" panose="02040502050405020303" pitchFamily="18" charset="0"/>
                <a:ea typeface="Times New Roman" panose="02020603050405020304" pitchFamily="18" charset="0"/>
              </a:rPr>
              <a:t>– </a:t>
            </a:r>
            <a:r>
              <a:rPr lang="ru-RU" sz="1600" dirty="0" smtClean="0">
                <a:solidFill>
                  <a:schemeClr val="accent1">
                    <a:lumMod val="75000"/>
                  </a:schemeClr>
                </a:solidFill>
                <a:latin typeface="Georgia" panose="02040502050405020303" pitchFamily="18" charset="0"/>
                <a:ea typeface="Times New Roman" panose="02020603050405020304" pitchFamily="18" charset="0"/>
              </a:rPr>
              <a:t>Москва: </a:t>
            </a:r>
            <a:r>
              <a:rPr lang="ru-RU" sz="1600" dirty="0">
                <a:solidFill>
                  <a:schemeClr val="accent1">
                    <a:lumMod val="75000"/>
                  </a:schemeClr>
                </a:solidFill>
                <a:latin typeface="Georgia" panose="02040502050405020303" pitchFamily="18" charset="0"/>
                <a:ea typeface="Times New Roman" panose="02020603050405020304" pitchFamily="18" charset="0"/>
              </a:rPr>
              <a:t>Просвещение, 2021. Ч. 1. – 127 с</a:t>
            </a:r>
            <a:r>
              <a:rPr lang="ru-RU" sz="1600" dirty="0" smtClean="0">
                <a:solidFill>
                  <a:schemeClr val="accent1">
                    <a:lumMod val="75000"/>
                  </a:schemeClr>
                </a:solidFill>
                <a:latin typeface="Georgia" panose="02040502050405020303" pitchFamily="18" charset="0"/>
                <a:ea typeface="Times New Roman" panose="02020603050405020304" pitchFamily="18" charset="0"/>
              </a:rPr>
              <a:t>.; ч. </a:t>
            </a:r>
            <a:r>
              <a:rPr lang="ru-RU" sz="1600" dirty="0">
                <a:solidFill>
                  <a:schemeClr val="accent1">
                    <a:lumMod val="75000"/>
                  </a:schemeClr>
                </a:solidFill>
                <a:latin typeface="Georgia" panose="02040502050405020303" pitchFamily="18" charset="0"/>
                <a:ea typeface="Times New Roman" panose="02020603050405020304" pitchFamily="18" charset="0"/>
              </a:rPr>
              <a:t>2. – 127 </a:t>
            </a:r>
            <a:r>
              <a:rPr lang="ru-RU" sz="1600" dirty="0" smtClean="0">
                <a:solidFill>
                  <a:schemeClr val="accent1">
                    <a:lumMod val="75000"/>
                  </a:schemeClr>
                </a:solidFill>
                <a:latin typeface="Georgia" panose="02040502050405020303" pitchFamily="18" charset="0"/>
                <a:ea typeface="Times New Roman" panose="02020603050405020304" pitchFamily="18" charset="0"/>
              </a:rPr>
              <a:t>с.</a:t>
            </a:r>
          </a:p>
          <a:p>
            <a:pPr marL="0" indent="0">
              <a:buNone/>
            </a:pPr>
            <a:r>
              <a:rPr lang="ru-RU" sz="1600" i="1"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Костюкова, Т. А., Воскресенский, О. В., Савченко К. В. </a:t>
            </a:r>
            <a:r>
              <a:rPr lang="ru-RU" sz="16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rPr>
              <a:t>Основы православной культуры. Учебник. 4 класс / Под ред. Т. Д. Шапошниковой. – М. : Дрофа, 2016. – 192 с. </a:t>
            </a:r>
            <a:endParaRPr lang="ru-RU" sz="1600" dirty="0" smtClean="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endParaRPr>
          </a:p>
          <a:p>
            <a:pPr marL="0" indent="0">
              <a:buNone/>
            </a:pPr>
            <a:r>
              <a:rPr lang="ru-RU" sz="1600" i="1" dirty="0" smtClean="0">
                <a:solidFill>
                  <a:schemeClr val="accent1">
                    <a:lumMod val="75000"/>
                  </a:schemeClr>
                </a:solidFill>
                <a:latin typeface="Georgia" panose="02040502050405020303" pitchFamily="18" charset="0"/>
                <a:ea typeface="Calibri" panose="020F0502020204030204" pitchFamily="34" charset="0"/>
              </a:rPr>
              <a:t>Кураев </a:t>
            </a:r>
            <a:r>
              <a:rPr lang="ru-RU" sz="1600" i="1" dirty="0">
                <a:solidFill>
                  <a:schemeClr val="accent1">
                    <a:lumMod val="75000"/>
                  </a:schemeClr>
                </a:solidFill>
                <a:latin typeface="Georgia" panose="02040502050405020303" pitchFamily="18" charset="0"/>
                <a:ea typeface="Calibri" panose="020F0502020204030204" pitchFamily="34" charset="0"/>
              </a:rPr>
              <a:t>А. В.</a:t>
            </a:r>
            <a:r>
              <a:rPr lang="ru-RU" sz="1600" dirty="0">
                <a:solidFill>
                  <a:schemeClr val="accent1">
                    <a:lumMod val="75000"/>
                  </a:schemeClr>
                </a:solidFill>
                <a:latin typeface="Georgia" panose="02040502050405020303" pitchFamily="18" charset="0"/>
                <a:ea typeface="Calibri" panose="020F0502020204030204" pitchFamily="34" charset="0"/>
              </a:rPr>
              <a:t> Основы духовно-нравственной культуры народов России. Основы религиозных культур и светской этики. Основы православной культуры. 4–5 классы: учебник для общеобразовательных учреждений с приложением на электронном носителе / А. В. Кураев. – 2 изд. М. : </a:t>
            </a:r>
            <a:r>
              <a:rPr lang="ru-RU" sz="1600" dirty="0" err="1">
                <a:solidFill>
                  <a:schemeClr val="accent1">
                    <a:lumMod val="75000"/>
                  </a:schemeClr>
                </a:solidFill>
                <a:latin typeface="Georgia" panose="02040502050405020303" pitchFamily="18" charset="0"/>
                <a:ea typeface="Calibri" panose="020F0502020204030204" pitchFamily="34" charset="0"/>
              </a:rPr>
              <a:t>Просв</a:t>
            </a:r>
            <a:r>
              <a:rPr lang="ru-RU" sz="1600" dirty="0">
                <a:solidFill>
                  <a:schemeClr val="accent1">
                    <a:lumMod val="75000"/>
                  </a:schemeClr>
                </a:solidFill>
                <a:latin typeface="Georgia" panose="02040502050405020303" pitchFamily="18" charset="0"/>
                <a:ea typeface="Calibri" panose="020F0502020204030204" pitchFamily="34" charset="0"/>
              </a:rPr>
              <a:t>., 2013. – 95 с</a:t>
            </a:r>
            <a:r>
              <a:rPr lang="ru-RU" sz="1600" dirty="0" smtClean="0">
                <a:solidFill>
                  <a:schemeClr val="accent1">
                    <a:lumMod val="75000"/>
                  </a:schemeClr>
                </a:solidFill>
                <a:latin typeface="Georgia" panose="02040502050405020303" pitchFamily="18" charset="0"/>
                <a:ea typeface="Calibri" panose="020F0502020204030204" pitchFamily="34" charset="0"/>
              </a:rPr>
              <a:t>.</a:t>
            </a:r>
            <a:r>
              <a:rPr lang="ru-RU" sz="1600" dirty="0">
                <a:solidFill>
                  <a:schemeClr val="accent1">
                    <a:lumMod val="75000"/>
                  </a:schemeClr>
                </a:solidFill>
                <a:latin typeface="Georgia" panose="02040502050405020303" pitchFamily="18" charset="0"/>
              </a:rPr>
              <a:t> </a:t>
            </a:r>
            <a:endParaRPr lang="ru-RU" sz="1600" dirty="0" smtClean="0">
              <a:solidFill>
                <a:schemeClr val="accent1">
                  <a:lumMod val="75000"/>
                </a:schemeClr>
              </a:solidFill>
              <a:latin typeface="Georgia" panose="02040502050405020303" pitchFamily="18" charset="0"/>
            </a:endParaRPr>
          </a:p>
          <a:p>
            <a:pPr marL="0" indent="0">
              <a:buNone/>
            </a:pPr>
            <a:r>
              <a:rPr lang="ru-RU" sz="1600" i="1" dirty="0" err="1" smtClean="0">
                <a:solidFill>
                  <a:schemeClr val="accent1">
                    <a:lumMod val="75000"/>
                  </a:schemeClr>
                </a:solidFill>
                <a:latin typeface="Georgia" panose="02040502050405020303" pitchFamily="18" charset="0"/>
              </a:rPr>
              <a:t>Янушкявичене</a:t>
            </a:r>
            <a:r>
              <a:rPr lang="ru-RU" sz="1600" i="1" dirty="0" smtClean="0">
                <a:solidFill>
                  <a:schemeClr val="accent1">
                    <a:lumMod val="75000"/>
                  </a:schemeClr>
                </a:solidFill>
                <a:latin typeface="Georgia" panose="02040502050405020303" pitchFamily="18" charset="0"/>
              </a:rPr>
              <a:t> </a:t>
            </a:r>
            <a:r>
              <a:rPr lang="ru-RU" sz="1600" i="1" dirty="0">
                <a:solidFill>
                  <a:schemeClr val="accent1">
                    <a:lumMod val="75000"/>
                  </a:schemeClr>
                </a:solidFill>
                <a:latin typeface="Georgia" panose="02040502050405020303" pitchFamily="18" charset="0"/>
              </a:rPr>
              <a:t>О. Л</a:t>
            </a:r>
            <a:r>
              <a:rPr lang="ru-RU" sz="1600" i="1" dirty="0" smtClean="0">
                <a:solidFill>
                  <a:schemeClr val="accent1">
                    <a:lumMod val="75000"/>
                  </a:schemeClr>
                </a:solidFill>
                <a:latin typeface="Georgia" panose="02040502050405020303" pitchFamily="18" charset="0"/>
              </a:rPr>
              <a:t>.,Ю. С. Васечко  </a:t>
            </a:r>
            <a:r>
              <a:rPr lang="ru-RU" sz="1600" i="1" dirty="0">
                <a:solidFill>
                  <a:schemeClr val="accent1">
                    <a:lumMod val="75000"/>
                  </a:schemeClr>
                </a:solidFill>
                <a:latin typeface="Georgia" panose="02040502050405020303" pitchFamily="18" charset="0"/>
              </a:rPr>
              <a:t>и др. </a:t>
            </a:r>
            <a:r>
              <a:rPr lang="ru-RU" sz="1600" dirty="0">
                <a:solidFill>
                  <a:schemeClr val="accent1">
                    <a:lumMod val="75000"/>
                  </a:schemeClr>
                </a:solidFill>
                <a:latin typeface="Georgia" panose="02040502050405020303" pitchFamily="18" charset="0"/>
              </a:rPr>
              <a:t>Основы религиозных культур и светской этики: основы православной культуры: учебник для 4 класса общеобразовательных учреждений.  М.:ООО «Русское слово  учебник», 2013. </a:t>
            </a:r>
            <a:r>
              <a:rPr lang="ru-RU" sz="1600" dirty="0">
                <a:solidFill>
                  <a:srgbClr val="549E39">
                    <a:lumMod val="75000"/>
                  </a:srgbClr>
                </a:solidFill>
                <a:latin typeface="Georgia" panose="02040502050405020303" pitchFamily="18" charset="0"/>
                <a:ea typeface="Calibri" panose="020F0502020204030204" pitchFamily="34" charset="0"/>
              </a:rPr>
              <a:t>–</a:t>
            </a:r>
            <a:r>
              <a:rPr lang="ru-RU" sz="1600" dirty="0" smtClean="0">
                <a:solidFill>
                  <a:schemeClr val="accent1">
                    <a:lumMod val="75000"/>
                  </a:schemeClr>
                </a:solidFill>
                <a:latin typeface="Georgia" panose="02040502050405020303" pitchFamily="18" charset="0"/>
              </a:rPr>
              <a:t> </a:t>
            </a:r>
            <a:r>
              <a:rPr lang="ru-RU" sz="1600" dirty="0">
                <a:solidFill>
                  <a:schemeClr val="accent1">
                    <a:lumMod val="75000"/>
                  </a:schemeClr>
                </a:solidFill>
                <a:latin typeface="Georgia" panose="02040502050405020303" pitchFamily="18" charset="0"/>
              </a:rPr>
              <a:t>160 с.</a:t>
            </a:r>
          </a:p>
          <a:p>
            <a:pPr marL="0" indent="0">
              <a:buNone/>
            </a:pPr>
            <a:endParaRPr lang="ru-RU" sz="1600" dirty="0">
              <a:solidFill>
                <a:schemeClr val="accent1">
                  <a:lumMod val="75000"/>
                </a:schemeClr>
              </a:solidFill>
              <a:latin typeface="Georgia" panose="02040502050405020303" pitchFamily="18" charset="0"/>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34</a:t>
            </a:fld>
            <a:endParaRPr lang="ru-RU"/>
          </a:p>
        </p:txBody>
      </p:sp>
    </p:spTree>
    <p:extLst>
      <p:ext uri="{BB962C8B-B14F-4D97-AF65-F5344CB8AC3E}">
        <p14:creationId xmlns:p14="http://schemas.microsoft.com/office/powerpoint/2010/main" val="30420886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normAutofit/>
          </a:bodyPr>
          <a:lstStyle/>
          <a:p>
            <a:pPr marL="0" indent="0" algn="ctr">
              <a:buNone/>
            </a:pPr>
            <a:endParaRPr lang="ru-RU" sz="3600" dirty="0" smtClean="0">
              <a:solidFill>
                <a:schemeClr val="accent1">
                  <a:lumMod val="75000"/>
                </a:schemeClr>
              </a:solidFill>
              <a:latin typeface="Georgia" panose="02040502050405020303" pitchFamily="18" charset="0"/>
            </a:endParaRPr>
          </a:p>
          <a:p>
            <a:pPr marL="0" indent="0" algn="ctr">
              <a:buNone/>
            </a:pPr>
            <a:r>
              <a:rPr lang="ru-RU" sz="3600" dirty="0" smtClean="0">
                <a:solidFill>
                  <a:schemeClr val="accent1">
                    <a:lumMod val="75000"/>
                  </a:schemeClr>
                </a:solidFill>
                <a:latin typeface="Georgia" panose="02040502050405020303" pitchFamily="18" charset="0"/>
              </a:rPr>
              <a:t>Желаю успехов в благородном деле – преподавании основ православной культуры!</a:t>
            </a:r>
            <a:endParaRPr lang="ru-RU" sz="3600" dirty="0">
              <a:solidFill>
                <a:schemeClr val="accent1">
                  <a:lumMod val="75000"/>
                </a:schemeClr>
              </a:solidFill>
              <a:latin typeface="Georgia" panose="02040502050405020303" pitchFamily="18" charset="0"/>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35</a:t>
            </a:fld>
            <a:endParaRPr lang="ru-RU"/>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89212" y="267794"/>
            <a:ext cx="1412640" cy="1770226"/>
          </a:xfrm>
          <a:prstGeom prst="rect">
            <a:avLst/>
          </a:prstGeom>
        </p:spPr>
      </p:pic>
    </p:spTree>
    <p:extLst>
      <p:ext uri="{BB962C8B-B14F-4D97-AF65-F5344CB8AC3E}">
        <p14:creationId xmlns:p14="http://schemas.microsoft.com/office/powerpoint/2010/main" val="6548953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200" b="1" dirty="0" smtClean="0">
                <a:solidFill>
                  <a:schemeClr val="accent1">
                    <a:lumMod val="75000"/>
                  </a:schemeClr>
                </a:solidFill>
                <a:latin typeface="Georgia" panose="02040502050405020303" pitchFamily="18" charset="0"/>
              </a:rPr>
              <a:t>Примеры из учебников</a:t>
            </a:r>
            <a:endParaRPr lang="ru-RU" sz="3200" b="1" dirty="0">
              <a:solidFill>
                <a:schemeClr val="accent1">
                  <a:lumMod val="75000"/>
                </a:schemeClr>
              </a:solidFill>
              <a:latin typeface="Georgia" panose="02040502050405020303" pitchFamily="18" charset="0"/>
            </a:endParaRPr>
          </a:p>
        </p:txBody>
      </p:sp>
      <p:sp>
        <p:nvSpPr>
          <p:cNvPr id="3" name="Объект 2"/>
          <p:cNvSpPr>
            <a:spLocks noGrp="1"/>
          </p:cNvSpPr>
          <p:nvPr>
            <p:ph idx="1"/>
          </p:nvPr>
        </p:nvSpPr>
        <p:spPr/>
        <p:txBody>
          <a:bodyPr>
            <a:normAutofit fontScale="85000" lnSpcReduction="10000"/>
          </a:bodyPr>
          <a:lstStyle/>
          <a:p>
            <a:pPr indent="450215" algn="just"/>
            <a:r>
              <a:rPr lang="ru-RU" sz="2400"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«Если бы Он их переубедил…смерть </a:t>
            </a:r>
            <a:r>
              <a:rPr lang="ru-RU" sz="2400" b="1" i="1"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не была сокрушена в самой своей глубине</a:t>
            </a:r>
            <a:r>
              <a:rPr lang="ru-RU" sz="2400"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 (</a:t>
            </a:r>
            <a:r>
              <a:rPr lang="ru-RU" sz="2400" i="1"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сокрушить</a:t>
            </a:r>
            <a:r>
              <a:rPr lang="ru-RU" sz="2400"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 – книжн.) </a:t>
            </a:r>
            <a:r>
              <a:rPr lang="ru-RU" sz="2400" dirty="0" smtClean="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(А. В. Кураев, </a:t>
            </a:r>
            <a:r>
              <a:rPr lang="en-US" sz="2400"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c</a:t>
            </a:r>
            <a:r>
              <a:rPr lang="ru-RU" sz="2400"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 </a:t>
            </a:r>
            <a:r>
              <a:rPr lang="ru-RU" sz="2400" dirty="0" smtClean="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26);</a:t>
            </a:r>
            <a:endParaRPr lang="ru-RU" sz="24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endParaRPr>
          </a:p>
          <a:p>
            <a:pPr indent="450215" algn="just"/>
            <a:r>
              <a:rPr lang="ru-RU" sz="2400"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 христиане </a:t>
            </a:r>
            <a:r>
              <a:rPr lang="ru-RU" sz="2400" b="1" i="1"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вкушают Святые Дары</a:t>
            </a:r>
            <a:r>
              <a:rPr lang="ru-RU" sz="2400"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 (</a:t>
            </a:r>
            <a:r>
              <a:rPr lang="ru-RU" sz="2400" i="1"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вкусить</a:t>
            </a:r>
            <a:r>
              <a:rPr lang="ru-RU" sz="2400"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 – высок.) </a:t>
            </a:r>
            <a:r>
              <a:rPr lang="ru-RU" sz="2400" dirty="0" smtClean="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(О. Ю. Васильева и др., </a:t>
            </a:r>
            <a:r>
              <a:rPr lang="ru-RU" sz="2400"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с. </a:t>
            </a:r>
            <a:r>
              <a:rPr lang="ru-RU" sz="2400" dirty="0" smtClean="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49);</a:t>
            </a:r>
            <a:endParaRPr lang="ru-RU" sz="24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endParaRPr>
          </a:p>
          <a:p>
            <a:pPr indent="450215" algn="just"/>
            <a:r>
              <a:rPr lang="ru-RU" sz="2400"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«Христиане … </a:t>
            </a:r>
            <a:r>
              <a:rPr lang="ru-RU" sz="2400" b="1" i="1"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испрашивают</a:t>
            </a:r>
            <a:r>
              <a:rPr lang="ru-RU" sz="2400"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 у Бога помощи в поиске спутника жизни» (</a:t>
            </a:r>
            <a:r>
              <a:rPr lang="ru-RU" sz="2400" i="1"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испросить</a:t>
            </a:r>
            <a:r>
              <a:rPr lang="ru-RU" sz="2400"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 – офиц.) </a:t>
            </a:r>
            <a:r>
              <a:rPr lang="ru-RU" sz="2400" dirty="0" smtClean="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(О</a:t>
            </a:r>
            <a:r>
              <a:rPr lang="ru-RU" sz="2400"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 Ю. Васильева и др., с. </a:t>
            </a:r>
            <a:r>
              <a:rPr lang="ru-RU" sz="2400" dirty="0" smtClean="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49);</a:t>
            </a:r>
            <a:endParaRPr lang="ru-RU" sz="24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endParaRPr>
          </a:p>
          <a:p>
            <a:pPr indent="450215" algn="just"/>
            <a:r>
              <a:rPr lang="ru-RU" sz="2400"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«Иисус Христос </a:t>
            </a:r>
            <a:r>
              <a:rPr lang="ru-RU" sz="2400" b="1" i="1"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искупил грех</a:t>
            </a:r>
            <a:r>
              <a:rPr lang="ru-RU" sz="2400" b="1"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 </a:t>
            </a:r>
            <a:r>
              <a:rPr lang="ru-RU" sz="2400" b="1" i="1"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Прародителей</a:t>
            </a:r>
            <a:r>
              <a:rPr lang="ru-RU" sz="2400"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 (</a:t>
            </a:r>
            <a:r>
              <a:rPr lang="ru-RU" sz="2400" i="1"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искупить</a:t>
            </a:r>
            <a:r>
              <a:rPr lang="ru-RU" sz="2400"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 – книжн.) </a:t>
            </a:r>
            <a:r>
              <a:rPr lang="ru-RU" sz="2400" dirty="0" smtClean="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(Т. А. Костюкова и др., </a:t>
            </a:r>
            <a:r>
              <a:rPr lang="ru-RU" sz="2400" dirty="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с. </a:t>
            </a:r>
            <a:r>
              <a:rPr lang="ru-RU" sz="2400" dirty="0" smtClean="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43);</a:t>
            </a:r>
          </a:p>
          <a:p>
            <a:pPr indent="450215" algn="just"/>
            <a:r>
              <a:rPr lang="ru-RU" sz="2400" dirty="0" smtClean="0">
                <a:solidFill>
                  <a:schemeClr val="accent1">
                    <a:lumMod val="75000"/>
                  </a:schemeClr>
                </a:solidFill>
                <a:latin typeface="Georgia" panose="02040502050405020303" pitchFamily="18" charset="0"/>
                <a:ea typeface="Times New Roman" panose="02020603050405020304" pitchFamily="18" charset="0"/>
                <a:cs typeface="Times New Roman" panose="02020603050405020304" pitchFamily="18" charset="0"/>
              </a:rPr>
              <a:t> </a:t>
            </a:r>
            <a:r>
              <a:rPr lang="ru-RU" sz="2400"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a:t>
            </a:r>
            <a:r>
              <a:rPr lang="ru-RU" sz="24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В алтаре они [священники] </a:t>
            </a:r>
            <a:r>
              <a:rPr lang="ru-RU" sz="2400" b="1" i="1"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облачаются</a:t>
            </a:r>
            <a:r>
              <a:rPr lang="ru-RU" sz="2400" b="1"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в специальные одежды для службы…» (облачиться – «спец</a:t>
            </a:r>
            <a:r>
              <a:rPr lang="ru-RU" sz="2400"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там </a:t>
            </a:r>
            <a:r>
              <a:rPr lang="ru-RU" sz="24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же, с.72</a:t>
            </a:r>
            <a:r>
              <a:rPr lang="ru-RU" sz="2400"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24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indent="450215" algn="just"/>
            <a:endParaRPr lang="ru-RU" sz="2400" dirty="0">
              <a:solidFill>
                <a:schemeClr val="accent1">
                  <a:lumMod val="75000"/>
                </a:schemeClr>
              </a:solidFill>
              <a:latin typeface="Georgia" panose="02040502050405020303" pitchFamily="18" charset="0"/>
              <a:ea typeface="Calibri" panose="020F0502020204030204" pitchFamily="34" charset="0"/>
              <a:cs typeface="Times New Roman" panose="02020603050405020304" pitchFamily="18" charset="0"/>
            </a:endParaRPr>
          </a:p>
          <a:p>
            <a:endParaRPr lang="ru-RU" sz="2400" dirty="0"/>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4</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32120703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chemeClr val="accent1">
                    <a:lumMod val="75000"/>
                  </a:schemeClr>
                </a:solidFill>
                <a:latin typeface="Georgia" panose="02040502050405020303" pitchFamily="18" charset="0"/>
              </a:rPr>
              <a:t>Лексика церковно-религиозного стиля</a:t>
            </a:r>
            <a:endParaRPr lang="ru-RU" b="1" dirty="0">
              <a:solidFill>
                <a:schemeClr val="accent1">
                  <a:lumMod val="75000"/>
                </a:schemeClr>
              </a:solidFill>
              <a:latin typeface="Georgia" panose="02040502050405020303" pitchFamily="18" charset="0"/>
            </a:endParaRPr>
          </a:p>
        </p:txBody>
      </p:sp>
      <p:sp>
        <p:nvSpPr>
          <p:cNvPr id="3" name="Объект 2"/>
          <p:cNvSpPr>
            <a:spLocks noGrp="1"/>
          </p:cNvSpPr>
          <p:nvPr>
            <p:ph idx="1"/>
          </p:nvPr>
        </p:nvSpPr>
        <p:spPr/>
        <p:txBody>
          <a:bodyPr>
            <a:normAutofit/>
          </a:bodyPr>
          <a:lstStyle/>
          <a:p>
            <a:pPr lvl="0">
              <a:buClr>
                <a:srgbClr val="549E39"/>
              </a:buClr>
            </a:pPr>
            <a:r>
              <a:rPr lang="ru-RU" sz="2000" b="1" dirty="0">
                <a:solidFill>
                  <a:schemeClr val="accent1">
                    <a:lumMod val="75000"/>
                  </a:schemeClr>
                </a:solidFill>
                <a:latin typeface="Georgia" panose="02040502050405020303" pitchFamily="18" charset="0"/>
              </a:rPr>
              <a:t>Нейтральная (</a:t>
            </a:r>
            <a:r>
              <a:rPr lang="ru-RU" sz="2000" b="1" dirty="0" err="1">
                <a:solidFill>
                  <a:schemeClr val="accent1">
                    <a:lumMod val="75000"/>
                  </a:schemeClr>
                </a:solidFill>
                <a:latin typeface="Georgia" panose="02040502050405020303" pitchFamily="18" charset="0"/>
              </a:rPr>
              <a:t>межстилевая</a:t>
            </a:r>
            <a:r>
              <a:rPr lang="ru-RU" sz="2000" b="1" dirty="0" smtClean="0">
                <a:solidFill>
                  <a:schemeClr val="accent1">
                    <a:lumMod val="75000"/>
                  </a:schemeClr>
                </a:solidFill>
                <a:latin typeface="Georgia" panose="02040502050405020303" pitchFamily="18" charset="0"/>
              </a:rPr>
              <a:t>)</a:t>
            </a:r>
            <a:r>
              <a:rPr lang="ru-RU" sz="2000" dirty="0">
                <a:solidFill>
                  <a:schemeClr val="accent1">
                    <a:lumMod val="75000"/>
                  </a:schemeClr>
                </a:solidFill>
                <a:latin typeface="Georgia" panose="02040502050405020303" pitchFamily="18" charset="0"/>
                <a:ea typeface="Times New Roman" panose="02020603050405020304" pitchFamily="18" charset="0"/>
              </a:rPr>
              <a:t> (</a:t>
            </a:r>
            <a:r>
              <a:rPr lang="ru-RU" sz="2000" i="1" dirty="0">
                <a:solidFill>
                  <a:schemeClr val="accent1">
                    <a:lumMod val="75000"/>
                  </a:schemeClr>
                </a:solidFill>
                <a:latin typeface="Georgia" panose="02040502050405020303" pitchFamily="18" charset="0"/>
                <a:ea typeface="Times New Roman" panose="02020603050405020304" pitchFamily="18" charset="0"/>
              </a:rPr>
              <a:t>помогать, говорить, делать, каждый, тогда</a:t>
            </a:r>
            <a:r>
              <a:rPr lang="ru-RU" sz="2000" dirty="0">
                <a:solidFill>
                  <a:schemeClr val="accent1">
                    <a:lumMod val="75000"/>
                  </a:schemeClr>
                </a:solidFill>
                <a:latin typeface="Georgia" panose="02040502050405020303" pitchFamily="18" charset="0"/>
                <a:ea typeface="Times New Roman" panose="02020603050405020304" pitchFamily="18" charset="0"/>
              </a:rPr>
              <a:t>)</a:t>
            </a:r>
            <a:endParaRPr lang="ru-RU" sz="2000" b="1" dirty="0">
              <a:solidFill>
                <a:schemeClr val="accent1">
                  <a:lumMod val="75000"/>
                </a:schemeClr>
              </a:solidFill>
              <a:latin typeface="Georgia" panose="02040502050405020303" pitchFamily="18" charset="0"/>
            </a:endParaRPr>
          </a:p>
          <a:p>
            <a:pPr lvl="0">
              <a:buClr>
                <a:srgbClr val="549E39"/>
              </a:buClr>
            </a:pPr>
            <a:r>
              <a:rPr lang="ru-RU" sz="2000" b="1" dirty="0" smtClean="0">
                <a:solidFill>
                  <a:schemeClr val="accent1">
                    <a:lumMod val="75000"/>
                  </a:schemeClr>
                </a:solidFill>
                <a:latin typeface="Georgia" panose="02040502050405020303" pitchFamily="18" charset="0"/>
              </a:rPr>
              <a:t>Общекнижная </a:t>
            </a:r>
            <a:r>
              <a:rPr lang="ru-RU" sz="2000" dirty="0" smtClean="0">
                <a:solidFill>
                  <a:schemeClr val="accent1">
                    <a:lumMod val="75000"/>
                  </a:schemeClr>
                </a:solidFill>
                <a:latin typeface="Georgia" panose="02040502050405020303" pitchFamily="18" charset="0"/>
                <a:ea typeface="Times New Roman" panose="02020603050405020304" pitchFamily="18" charset="0"/>
              </a:rPr>
              <a:t>(</a:t>
            </a:r>
            <a:r>
              <a:rPr lang="ru-RU" sz="2000" i="1" dirty="0">
                <a:solidFill>
                  <a:schemeClr val="accent1">
                    <a:lumMod val="75000"/>
                  </a:schemeClr>
                </a:solidFill>
                <a:latin typeface="Georgia" panose="02040502050405020303" pitchFamily="18" charset="0"/>
                <a:ea typeface="Times New Roman" panose="02020603050405020304" pitchFamily="18" charset="0"/>
              </a:rPr>
              <a:t>восприятие, бытие, исконный, традиции, мировоззрение</a:t>
            </a:r>
            <a:r>
              <a:rPr lang="ru-RU" sz="2000" dirty="0">
                <a:solidFill>
                  <a:schemeClr val="accent1">
                    <a:lumMod val="75000"/>
                  </a:schemeClr>
                </a:solidFill>
                <a:latin typeface="Georgia" panose="02040502050405020303" pitchFamily="18" charset="0"/>
                <a:ea typeface="Times New Roman" panose="02020603050405020304" pitchFamily="18" charset="0"/>
              </a:rPr>
              <a:t>)</a:t>
            </a:r>
            <a:endParaRPr lang="ru-RU" sz="2000" b="1" dirty="0">
              <a:solidFill>
                <a:schemeClr val="accent1">
                  <a:lumMod val="75000"/>
                </a:schemeClr>
              </a:solidFill>
              <a:latin typeface="Georgia" panose="02040502050405020303" pitchFamily="18" charset="0"/>
            </a:endParaRPr>
          </a:p>
          <a:p>
            <a:pPr lvl="0">
              <a:buClr>
                <a:srgbClr val="549E39"/>
              </a:buClr>
            </a:pPr>
            <a:r>
              <a:rPr lang="ru-RU" sz="2000" b="1" dirty="0" smtClean="0">
                <a:solidFill>
                  <a:schemeClr val="accent1">
                    <a:lumMod val="75000"/>
                  </a:schemeClr>
                </a:solidFill>
                <a:latin typeface="Georgia" panose="02040502050405020303" pitchFamily="18" charset="0"/>
                <a:ea typeface="Times New Roman" panose="02020603050405020304" pitchFamily="18" charset="0"/>
              </a:rPr>
              <a:t>Церковно-религиозная </a:t>
            </a:r>
            <a:r>
              <a:rPr lang="ru-RU" sz="2000" dirty="0">
                <a:solidFill>
                  <a:schemeClr val="accent1">
                    <a:lumMod val="75000"/>
                  </a:schemeClr>
                </a:solidFill>
                <a:latin typeface="Georgia" panose="02040502050405020303" pitchFamily="18" charset="0"/>
                <a:ea typeface="Times New Roman" panose="02020603050405020304" pitchFamily="18" charset="0"/>
              </a:rPr>
              <a:t>(</a:t>
            </a:r>
            <a:r>
              <a:rPr lang="ru-RU" sz="2000" i="1" dirty="0">
                <a:solidFill>
                  <a:schemeClr val="accent1">
                    <a:lumMod val="75000"/>
                  </a:schemeClr>
                </a:solidFill>
                <a:latin typeface="Georgia" panose="02040502050405020303" pitchFamily="18" charset="0"/>
                <a:ea typeface="Times New Roman" panose="02020603050405020304" pitchFamily="18" charset="0"/>
              </a:rPr>
              <a:t>Господь Вседержитель, иноки, престольный, богослужение, царство Божие, иерархи, боголюбивый, пастырь, жены-мироносицы</a:t>
            </a:r>
            <a:r>
              <a:rPr lang="ru-RU" sz="2000" dirty="0">
                <a:solidFill>
                  <a:schemeClr val="accent1">
                    <a:lumMod val="75000"/>
                  </a:schemeClr>
                </a:solidFill>
                <a:latin typeface="Georgia" panose="02040502050405020303" pitchFamily="18" charset="0"/>
                <a:ea typeface="Times New Roman" panose="02020603050405020304" pitchFamily="18" charset="0"/>
              </a:rPr>
              <a:t>, </a:t>
            </a:r>
            <a:r>
              <a:rPr lang="ru-RU" sz="2000" i="1" dirty="0">
                <a:solidFill>
                  <a:schemeClr val="accent1">
                    <a:lumMod val="75000"/>
                  </a:schemeClr>
                </a:solidFill>
                <a:latin typeface="Georgia" panose="02040502050405020303" pitchFamily="18" charset="0"/>
                <a:ea typeface="Times New Roman" panose="02020603050405020304" pitchFamily="18" charset="0"/>
              </a:rPr>
              <a:t>амвон, фелонь, аналой, орарь, литургия</a:t>
            </a:r>
            <a:r>
              <a:rPr lang="ru-RU" sz="2000" dirty="0">
                <a:solidFill>
                  <a:schemeClr val="accent1">
                    <a:lumMod val="75000"/>
                  </a:schemeClr>
                </a:solidFill>
                <a:latin typeface="Georgia" panose="02040502050405020303" pitchFamily="18" charset="0"/>
                <a:ea typeface="Times New Roman" panose="02020603050405020304" pitchFamily="18" charset="0"/>
              </a:rPr>
              <a:t>)</a:t>
            </a:r>
            <a:endParaRPr lang="ru-RU" sz="2000" b="1" dirty="0" smtClean="0">
              <a:solidFill>
                <a:schemeClr val="accent1">
                  <a:lumMod val="75000"/>
                </a:schemeClr>
              </a:solidFill>
              <a:latin typeface="Georgia" panose="02040502050405020303" pitchFamily="18" charset="0"/>
              <a:ea typeface="Times New Roman" panose="02020603050405020304" pitchFamily="18" charset="0"/>
            </a:endParaRPr>
          </a:p>
          <a:p>
            <a:pPr lvl="0">
              <a:buClr>
                <a:srgbClr val="549E39"/>
              </a:buClr>
            </a:pPr>
            <a:r>
              <a:rPr lang="ru-RU" sz="2000" b="1" dirty="0" smtClean="0">
                <a:solidFill>
                  <a:schemeClr val="accent1">
                    <a:lumMod val="75000"/>
                  </a:schemeClr>
                </a:solidFill>
                <a:latin typeface="Georgia" panose="02040502050405020303" pitchFamily="18" charset="0"/>
                <a:ea typeface="Times New Roman" panose="02020603050405020304" pitchFamily="18" charset="0"/>
              </a:rPr>
              <a:t>Аскетическая терминология </a:t>
            </a:r>
            <a:r>
              <a:rPr lang="ru-RU" sz="2000" dirty="0" smtClean="0">
                <a:solidFill>
                  <a:schemeClr val="accent1">
                    <a:lumMod val="75000"/>
                  </a:schemeClr>
                </a:solidFill>
                <a:latin typeface="Georgia" panose="02040502050405020303" pitchFamily="18" charset="0"/>
                <a:ea typeface="Times New Roman" panose="02020603050405020304" pitchFamily="18" charset="0"/>
              </a:rPr>
              <a:t>(</a:t>
            </a:r>
            <a:r>
              <a:rPr lang="ru-RU" sz="2000" i="1" dirty="0">
                <a:solidFill>
                  <a:schemeClr val="accent1">
                    <a:lumMod val="75000"/>
                  </a:schemeClr>
                </a:solidFill>
                <a:latin typeface="Georgia" panose="02040502050405020303" pitchFamily="18" charset="0"/>
                <a:ea typeface="Times New Roman" panose="02020603050405020304" pitchFamily="18" charset="0"/>
              </a:rPr>
              <a:t>искушение, спасение, брань,</a:t>
            </a:r>
            <a:r>
              <a:rPr lang="ru-RU" sz="2000" b="1" i="1" dirty="0">
                <a:solidFill>
                  <a:schemeClr val="accent1">
                    <a:lumMod val="75000"/>
                  </a:schemeClr>
                </a:solidFill>
                <a:latin typeface="Georgia" panose="02040502050405020303" pitchFamily="18" charset="0"/>
                <a:ea typeface="Times New Roman" panose="02020603050405020304" pitchFamily="18" charset="0"/>
              </a:rPr>
              <a:t> </a:t>
            </a:r>
            <a:r>
              <a:rPr lang="ru-RU" sz="2000" i="1" dirty="0">
                <a:solidFill>
                  <a:schemeClr val="accent1">
                    <a:lumMod val="75000"/>
                  </a:schemeClr>
                </a:solidFill>
                <a:latin typeface="Georgia" panose="02040502050405020303" pitchFamily="18" charset="0"/>
                <a:ea typeface="Times New Roman" panose="02020603050405020304" pitchFamily="18" charset="0"/>
              </a:rPr>
              <a:t>не</a:t>
            </a:r>
            <a:r>
              <a:rPr lang="ru-RU" sz="2000" b="1" i="1" dirty="0">
                <a:solidFill>
                  <a:schemeClr val="accent1">
                    <a:lumMod val="75000"/>
                  </a:schemeClr>
                </a:solidFill>
                <a:latin typeface="Georgia" panose="02040502050405020303" pitchFamily="18" charset="0"/>
                <a:ea typeface="Times New Roman" panose="02020603050405020304" pitchFamily="18" charset="0"/>
              </a:rPr>
              <a:t> </a:t>
            </a:r>
            <a:r>
              <a:rPr lang="ru-RU" sz="2000" i="1" dirty="0">
                <a:solidFill>
                  <a:schemeClr val="accent1">
                    <a:lumMod val="75000"/>
                  </a:schemeClr>
                </a:solidFill>
                <a:latin typeface="Georgia" panose="02040502050405020303" pitchFamily="18" charset="0"/>
                <a:ea typeface="Times New Roman" panose="02020603050405020304" pitchFamily="18" charset="0"/>
              </a:rPr>
              <a:t>вместить, немощный, подвизаться, покаяние, смирение</a:t>
            </a:r>
            <a:r>
              <a:rPr lang="ru-RU" sz="2000" dirty="0">
                <a:solidFill>
                  <a:schemeClr val="accent1">
                    <a:lumMod val="75000"/>
                  </a:schemeClr>
                </a:solidFill>
                <a:latin typeface="Georgia" panose="02040502050405020303" pitchFamily="18" charset="0"/>
                <a:ea typeface="Times New Roman" panose="02020603050405020304" pitchFamily="18" charset="0"/>
              </a:rPr>
              <a:t>)</a:t>
            </a:r>
            <a:endParaRPr lang="ru-RU" sz="2000" b="1" dirty="0">
              <a:solidFill>
                <a:schemeClr val="accent1">
                  <a:lumMod val="75000"/>
                </a:schemeClr>
              </a:solidFill>
              <a:latin typeface="Georgia" panose="02040502050405020303" pitchFamily="18" charset="0"/>
              <a:ea typeface="Times New Roman" panose="02020603050405020304" pitchFamily="18" charset="0"/>
            </a:endParaRPr>
          </a:p>
          <a:p>
            <a:endParaRPr lang="ru-RU" sz="2000" dirty="0">
              <a:solidFill>
                <a:schemeClr val="accent1">
                  <a:lumMod val="75000"/>
                </a:scheme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5</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28337577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a:bodyPr>
          <a:lstStyle/>
          <a:p>
            <a:r>
              <a:rPr lang="ru-RU" sz="3200" dirty="0" smtClean="0">
                <a:solidFill>
                  <a:schemeClr val="accent1">
                    <a:lumMod val="75000"/>
                  </a:schemeClr>
                </a:solidFill>
                <a:latin typeface="Times New Roman" panose="02020603050405020304" pitchFamily="18" charset="0"/>
                <a:ea typeface="Times New Roman" panose="02020603050405020304" pitchFamily="18" charset="0"/>
              </a:rPr>
              <a:t>Безрассудный, брань, ветхий, не вместить,</a:t>
            </a:r>
            <a:r>
              <a:rPr lang="ru-RU" sz="3200" b="1" dirty="0" smtClean="0">
                <a:solidFill>
                  <a:schemeClr val="accent1">
                    <a:lumMod val="75000"/>
                  </a:schemeClr>
                </a:solidFill>
                <a:latin typeface="Times New Roman" panose="02020603050405020304" pitchFamily="18" charset="0"/>
                <a:ea typeface="Times New Roman" panose="02020603050405020304" pitchFamily="18" charset="0"/>
              </a:rPr>
              <a:t> </a:t>
            </a:r>
            <a:r>
              <a:rPr lang="ru-RU" sz="3200" dirty="0" smtClean="0">
                <a:solidFill>
                  <a:schemeClr val="accent1">
                    <a:lumMod val="75000"/>
                  </a:schemeClr>
                </a:solidFill>
                <a:latin typeface="Times New Roman" panose="02020603050405020304" pitchFamily="18" charset="0"/>
                <a:ea typeface="Times New Roman" panose="02020603050405020304" pitchFamily="18" charset="0"/>
              </a:rPr>
              <a:t>искренний, исследовать, искушение, мир, немощный, подвиг, не понести,</a:t>
            </a:r>
            <a:r>
              <a:rPr lang="ru-RU" sz="3200" b="1" dirty="0" smtClean="0">
                <a:solidFill>
                  <a:schemeClr val="accent1">
                    <a:lumMod val="75000"/>
                  </a:schemeClr>
                </a:solidFill>
                <a:latin typeface="Times New Roman" panose="02020603050405020304" pitchFamily="18" charset="0"/>
                <a:ea typeface="Times New Roman" panose="02020603050405020304" pitchFamily="18" charset="0"/>
              </a:rPr>
              <a:t> </a:t>
            </a:r>
            <a:r>
              <a:rPr lang="ru-RU" sz="3200" dirty="0" smtClean="0">
                <a:solidFill>
                  <a:schemeClr val="accent1">
                    <a:lumMod val="75000"/>
                  </a:schemeClr>
                </a:solidFill>
                <a:latin typeface="Times New Roman" panose="02020603050405020304" pitchFamily="18" charset="0"/>
                <a:ea typeface="Times New Roman" panose="02020603050405020304" pitchFamily="18" charset="0"/>
              </a:rPr>
              <a:t>послушание, впасть </a:t>
            </a:r>
            <a:r>
              <a:rPr lang="ru-RU" sz="3200" dirty="0">
                <a:solidFill>
                  <a:schemeClr val="accent1">
                    <a:lumMod val="75000"/>
                  </a:schemeClr>
                </a:solidFill>
                <a:latin typeface="Times New Roman" panose="02020603050405020304" pitchFamily="18" charset="0"/>
                <a:ea typeface="Times New Roman" panose="02020603050405020304" pitchFamily="18" charset="0"/>
              </a:rPr>
              <a:t>в </a:t>
            </a:r>
            <a:r>
              <a:rPr lang="ru-RU" sz="3200" dirty="0" smtClean="0">
                <a:solidFill>
                  <a:schemeClr val="accent1">
                    <a:lumMod val="75000"/>
                  </a:schemeClr>
                </a:solidFill>
                <a:latin typeface="Times New Roman" panose="02020603050405020304" pitchFamily="18" charset="0"/>
                <a:ea typeface="Times New Roman" panose="02020603050405020304" pitchFamily="18" charset="0"/>
              </a:rPr>
              <a:t>прелесть,</a:t>
            </a:r>
            <a:r>
              <a:rPr lang="ru-RU" sz="3200" b="1" dirty="0" smtClean="0">
                <a:solidFill>
                  <a:schemeClr val="accent1">
                    <a:lumMod val="75000"/>
                  </a:schemeClr>
                </a:solidFill>
                <a:latin typeface="Times New Roman" panose="02020603050405020304" pitchFamily="18" charset="0"/>
                <a:ea typeface="Times New Roman" panose="02020603050405020304" pitchFamily="18" charset="0"/>
              </a:rPr>
              <a:t> </a:t>
            </a:r>
            <a:r>
              <a:rPr lang="ru-RU" sz="3200" dirty="0" smtClean="0">
                <a:solidFill>
                  <a:schemeClr val="accent1">
                    <a:lumMod val="75000"/>
                  </a:schemeClr>
                </a:solidFill>
                <a:latin typeface="Times New Roman" panose="02020603050405020304" pitchFamily="18" charset="0"/>
                <a:ea typeface="Times New Roman" panose="02020603050405020304" pitchFamily="18" charset="0"/>
              </a:rPr>
              <a:t>прилепляться,</a:t>
            </a:r>
            <a:r>
              <a:rPr lang="ru-RU" sz="3200" b="1" dirty="0" smtClean="0">
                <a:solidFill>
                  <a:schemeClr val="accent1">
                    <a:lumMod val="75000"/>
                  </a:schemeClr>
                </a:solidFill>
                <a:latin typeface="Times New Roman" panose="02020603050405020304" pitchFamily="18" charset="0"/>
                <a:ea typeface="Times New Roman" panose="02020603050405020304" pitchFamily="18" charset="0"/>
              </a:rPr>
              <a:t> </a:t>
            </a:r>
            <a:r>
              <a:rPr lang="ru-RU" sz="3200" dirty="0" smtClean="0">
                <a:solidFill>
                  <a:schemeClr val="accent1">
                    <a:lumMod val="75000"/>
                  </a:schemeClr>
                </a:solidFill>
                <a:latin typeface="Times New Roman" panose="02020603050405020304" pitchFamily="18" charset="0"/>
                <a:ea typeface="Times New Roman" panose="02020603050405020304" pitchFamily="18" charset="0"/>
              </a:rPr>
              <a:t>приятный,</a:t>
            </a:r>
            <a:r>
              <a:rPr lang="ru-RU" sz="3200" b="1" dirty="0" smtClean="0">
                <a:solidFill>
                  <a:schemeClr val="accent1">
                    <a:lumMod val="75000"/>
                  </a:schemeClr>
                </a:solidFill>
                <a:latin typeface="Times New Roman" panose="02020603050405020304" pitchFamily="18" charset="0"/>
                <a:ea typeface="Times New Roman" panose="02020603050405020304" pitchFamily="18" charset="0"/>
              </a:rPr>
              <a:t> </a:t>
            </a:r>
            <a:r>
              <a:rPr lang="ru-RU" sz="3200" dirty="0" smtClean="0">
                <a:solidFill>
                  <a:schemeClr val="accent1">
                    <a:lumMod val="75000"/>
                  </a:schemeClr>
                </a:solidFill>
                <a:latin typeface="Times New Roman" panose="02020603050405020304" pitchFamily="18" charset="0"/>
                <a:ea typeface="Times New Roman" panose="02020603050405020304" pitchFamily="18" charset="0"/>
              </a:rPr>
              <a:t>просвещать, просвещение, радуйся, рассуждение, смерть,</a:t>
            </a:r>
            <a:r>
              <a:rPr lang="ru-RU" sz="3200" b="1" dirty="0" smtClean="0">
                <a:solidFill>
                  <a:schemeClr val="accent1">
                    <a:lumMod val="75000"/>
                  </a:schemeClr>
                </a:solidFill>
                <a:latin typeface="Times New Roman" panose="02020603050405020304" pitchFamily="18" charset="0"/>
                <a:ea typeface="Times New Roman" panose="02020603050405020304" pitchFamily="18" charset="0"/>
              </a:rPr>
              <a:t> </a:t>
            </a:r>
            <a:r>
              <a:rPr lang="ru-RU" sz="3200" dirty="0" smtClean="0">
                <a:solidFill>
                  <a:schemeClr val="accent1">
                    <a:lumMod val="75000"/>
                  </a:schemeClr>
                </a:solidFill>
                <a:latin typeface="Times New Roman" panose="02020603050405020304" pitchFamily="18" charset="0"/>
                <a:ea typeface="Times New Roman" panose="02020603050405020304" pitchFamily="18" charset="0"/>
              </a:rPr>
              <a:t>соблазнять, спасаться, спасение, страстный, страсть.</a:t>
            </a:r>
            <a:endParaRPr lang="ru-RU" sz="3200" dirty="0">
              <a:solidFill>
                <a:schemeClr val="accent1">
                  <a:lumMod val="75000"/>
                </a:scheme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6</a:t>
            </a:fld>
            <a:endParaRPr lang="ru-RU"/>
          </a:p>
        </p:txBody>
      </p:sp>
    </p:spTree>
    <p:extLst>
      <p:ext uri="{BB962C8B-B14F-4D97-AF65-F5344CB8AC3E}">
        <p14:creationId xmlns:p14="http://schemas.microsoft.com/office/powerpoint/2010/main" val="1826740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chemeClr val="accent1">
                    <a:lumMod val="75000"/>
                  </a:schemeClr>
                </a:solidFill>
                <a:latin typeface="Georgia" panose="02040502050405020303" pitchFamily="18" charset="0"/>
              </a:rPr>
              <a:t>Аскетическая терминология</a:t>
            </a:r>
            <a:endParaRPr lang="ru-RU" b="1" dirty="0">
              <a:solidFill>
                <a:schemeClr val="accent1">
                  <a:lumMod val="75000"/>
                </a:schemeClr>
              </a:solidFill>
              <a:latin typeface="Georgia" panose="02040502050405020303" pitchFamily="18" charset="0"/>
            </a:endParaRPr>
          </a:p>
        </p:txBody>
      </p:sp>
      <p:sp>
        <p:nvSpPr>
          <p:cNvPr id="3" name="Объект 2"/>
          <p:cNvSpPr>
            <a:spLocks noGrp="1"/>
          </p:cNvSpPr>
          <p:nvPr>
            <p:ph idx="1"/>
          </p:nvPr>
        </p:nvSpPr>
        <p:spPr/>
        <p:txBody>
          <a:bodyPr>
            <a:normAutofit fontScale="92500" lnSpcReduction="10000"/>
          </a:bodyPr>
          <a:lstStyle/>
          <a:p>
            <a:pPr marL="0" indent="0">
              <a:buNone/>
            </a:pPr>
            <a:r>
              <a:rPr lang="ru-RU" sz="3200" dirty="0" smtClean="0">
                <a:solidFill>
                  <a:schemeClr val="accent1">
                    <a:lumMod val="75000"/>
                  </a:schemeClr>
                </a:solidFill>
                <a:latin typeface="Times New Roman" panose="02020603050405020304" pitchFamily="18" charset="0"/>
                <a:ea typeface="Times New Roman" panose="02020603050405020304" pitchFamily="18" charset="0"/>
              </a:rPr>
              <a:t>- </a:t>
            </a:r>
            <a:r>
              <a:rPr lang="ru-RU" sz="3200" dirty="0" smtClean="0">
                <a:solidFill>
                  <a:schemeClr val="accent1">
                    <a:lumMod val="75000"/>
                  </a:schemeClr>
                </a:solidFill>
                <a:latin typeface="Georgia" panose="02040502050405020303" pitchFamily="18" charset="0"/>
                <a:ea typeface="Times New Roman" panose="02020603050405020304" pitchFamily="18" charset="0"/>
              </a:rPr>
              <a:t>Человек </a:t>
            </a:r>
            <a:r>
              <a:rPr lang="ru-RU" sz="3200" dirty="0">
                <a:solidFill>
                  <a:schemeClr val="accent1">
                    <a:lumMod val="75000"/>
                  </a:schemeClr>
                </a:solidFill>
                <a:latin typeface="Georgia" panose="02040502050405020303" pitchFamily="18" charset="0"/>
                <a:ea typeface="Times New Roman" panose="02020603050405020304" pitchFamily="18" charset="0"/>
              </a:rPr>
              <a:t>может быть обольщен дьяволом и </a:t>
            </a:r>
            <a:r>
              <a:rPr lang="ru-RU" sz="3200" b="1" i="1" dirty="0">
                <a:solidFill>
                  <a:schemeClr val="accent1">
                    <a:lumMod val="75000"/>
                  </a:schemeClr>
                </a:solidFill>
                <a:latin typeface="Georgia" panose="02040502050405020303" pitchFamily="18" charset="0"/>
                <a:ea typeface="Times New Roman" panose="02020603050405020304" pitchFamily="18" charset="0"/>
              </a:rPr>
              <a:t>впасть в </a:t>
            </a:r>
            <a:r>
              <a:rPr lang="ru-RU" sz="3200" b="1" i="1" dirty="0" smtClean="0">
                <a:solidFill>
                  <a:schemeClr val="accent1">
                    <a:lumMod val="75000"/>
                  </a:schemeClr>
                </a:solidFill>
                <a:latin typeface="Georgia" panose="02040502050405020303" pitchFamily="18" charset="0"/>
                <a:ea typeface="Times New Roman" panose="02020603050405020304" pitchFamily="18" charset="0"/>
              </a:rPr>
              <a:t>прелесть</a:t>
            </a:r>
            <a:r>
              <a:rPr lang="ru-RU" sz="3200" dirty="0" smtClean="0">
                <a:solidFill>
                  <a:schemeClr val="accent1">
                    <a:lumMod val="75000"/>
                  </a:schemeClr>
                </a:solidFill>
                <a:latin typeface="Georgia" panose="02040502050405020303" pitchFamily="18" charset="0"/>
                <a:ea typeface="Times New Roman" panose="02020603050405020304" pitchFamily="18" charset="0"/>
              </a:rPr>
              <a:t>;</a:t>
            </a:r>
            <a:r>
              <a:rPr lang="ru-RU" sz="3200" b="1" dirty="0">
                <a:solidFill>
                  <a:schemeClr val="accent1">
                    <a:lumMod val="75000"/>
                  </a:schemeClr>
                </a:solidFill>
                <a:latin typeface="Georgia" panose="02040502050405020303" pitchFamily="18" charset="0"/>
                <a:ea typeface="Times New Roman" panose="02020603050405020304" pitchFamily="18" charset="0"/>
              </a:rPr>
              <a:t> </a:t>
            </a:r>
            <a:endParaRPr lang="ru-RU" sz="3200" b="1" dirty="0" smtClean="0">
              <a:solidFill>
                <a:schemeClr val="accent1">
                  <a:lumMod val="75000"/>
                </a:schemeClr>
              </a:solidFill>
              <a:latin typeface="Georgia" panose="02040502050405020303" pitchFamily="18" charset="0"/>
              <a:ea typeface="Times New Roman" panose="02020603050405020304" pitchFamily="18" charset="0"/>
            </a:endParaRPr>
          </a:p>
          <a:p>
            <a:pPr marL="0" indent="0">
              <a:buNone/>
            </a:pPr>
            <a:r>
              <a:rPr lang="ru-RU" sz="3200" dirty="0" smtClean="0">
                <a:solidFill>
                  <a:schemeClr val="accent1">
                    <a:lumMod val="75000"/>
                  </a:schemeClr>
                </a:solidFill>
                <a:latin typeface="Georgia" panose="02040502050405020303" pitchFamily="18" charset="0"/>
                <a:ea typeface="Times New Roman" panose="02020603050405020304" pitchFamily="18" charset="0"/>
              </a:rPr>
              <a:t>- </a:t>
            </a:r>
            <a:r>
              <a:rPr lang="ru-RU" sz="3200" b="1" i="1" dirty="0" smtClean="0">
                <a:solidFill>
                  <a:schemeClr val="accent1">
                    <a:lumMod val="75000"/>
                  </a:schemeClr>
                </a:solidFill>
                <a:latin typeface="Georgia" panose="02040502050405020303" pitchFamily="18" charset="0"/>
                <a:ea typeface="Times New Roman" panose="02020603050405020304" pitchFamily="18" charset="0"/>
              </a:rPr>
              <a:t>Старец</a:t>
            </a:r>
            <a:r>
              <a:rPr lang="ru-RU" sz="3200" dirty="0" smtClean="0">
                <a:solidFill>
                  <a:schemeClr val="accent1">
                    <a:lumMod val="75000"/>
                  </a:schemeClr>
                </a:solidFill>
                <a:latin typeface="Georgia" panose="02040502050405020303" pitchFamily="18" charset="0"/>
                <a:ea typeface="Times New Roman" panose="02020603050405020304" pitchFamily="18" charset="0"/>
              </a:rPr>
              <a:t> </a:t>
            </a:r>
            <a:r>
              <a:rPr lang="ru-RU" sz="3200" b="1" i="1" dirty="0">
                <a:solidFill>
                  <a:schemeClr val="accent1">
                    <a:lumMod val="75000"/>
                  </a:schemeClr>
                </a:solidFill>
                <a:latin typeface="Georgia" panose="02040502050405020303" pitchFamily="18" charset="0"/>
                <a:ea typeface="Times New Roman" panose="02020603050405020304" pitchFamily="18" charset="0"/>
              </a:rPr>
              <a:t>учил о </a:t>
            </a:r>
            <a:r>
              <a:rPr lang="ru-RU" sz="3200" b="1" i="1" dirty="0" smtClean="0">
                <a:solidFill>
                  <a:schemeClr val="accent1">
                    <a:lumMod val="75000"/>
                  </a:schemeClr>
                </a:solidFill>
                <a:latin typeface="Georgia" panose="02040502050405020303" pitchFamily="18" charset="0"/>
                <a:ea typeface="Times New Roman" panose="02020603050405020304" pitchFamily="18" charset="0"/>
              </a:rPr>
              <a:t>спасении</a:t>
            </a:r>
            <a:r>
              <a:rPr lang="ru-RU" sz="3200" dirty="0" smtClean="0">
                <a:solidFill>
                  <a:schemeClr val="accent1">
                    <a:lumMod val="75000"/>
                  </a:schemeClr>
                </a:solidFill>
                <a:latin typeface="Georgia" panose="02040502050405020303" pitchFamily="18" charset="0"/>
                <a:ea typeface="Times New Roman" panose="02020603050405020304" pitchFamily="18" charset="0"/>
              </a:rPr>
              <a:t>; </a:t>
            </a:r>
          </a:p>
          <a:p>
            <a:pPr>
              <a:buFontTx/>
              <a:buChar char="-"/>
            </a:pPr>
            <a:r>
              <a:rPr lang="ru-RU" sz="3200" b="1" i="1" dirty="0" err="1" smtClean="0">
                <a:solidFill>
                  <a:schemeClr val="accent1">
                    <a:lumMod val="75000"/>
                  </a:schemeClr>
                </a:solidFill>
                <a:latin typeface="Georgia" panose="02040502050405020303" pitchFamily="18" charset="0"/>
                <a:ea typeface="Times New Roman" panose="02020603050405020304" pitchFamily="18" charset="0"/>
              </a:rPr>
              <a:t>Новоначальный</a:t>
            </a:r>
            <a:r>
              <a:rPr lang="ru-RU" sz="3200" dirty="0" smtClean="0">
                <a:solidFill>
                  <a:schemeClr val="accent1">
                    <a:lumMod val="75000"/>
                  </a:schemeClr>
                </a:solidFill>
                <a:latin typeface="Georgia" panose="02040502050405020303" pitchFamily="18" charset="0"/>
                <a:ea typeface="Times New Roman" panose="02020603050405020304" pitchFamily="18" charset="0"/>
              </a:rPr>
              <a:t> </a:t>
            </a:r>
            <a:r>
              <a:rPr lang="ru-RU" sz="3200" dirty="0">
                <a:solidFill>
                  <a:schemeClr val="accent1">
                    <a:lumMod val="75000"/>
                  </a:schemeClr>
                </a:solidFill>
                <a:latin typeface="Georgia" panose="02040502050405020303" pitchFamily="18" charset="0"/>
                <a:ea typeface="Times New Roman" panose="02020603050405020304" pitchFamily="18" charset="0"/>
              </a:rPr>
              <a:t>этого </a:t>
            </a:r>
            <a:r>
              <a:rPr lang="ru-RU" sz="3200" b="1" i="1" dirty="0">
                <a:solidFill>
                  <a:schemeClr val="accent1">
                    <a:lumMod val="75000"/>
                  </a:schemeClr>
                </a:solidFill>
                <a:latin typeface="Georgia" panose="02040502050405020303" pitchFamily="18" charset="0"/>
                <a:ea typeface="Times New Roman" panose="02020603050405020304" pitchFamily="18" charset="0"/>
              </a:rPr>
              <a:t>искушения</a:t>
            </a:r>
            <a:r>
              <a:rPr lang="ru-RU" sz="3200" b="1" dirty="0">
                <a:solidFill>
                  <a:schemeClr val="accent1">
                    <a:lumMod val="75000"/>
                  </a:schemeClr>
                </a:solidFill>
                <a:latin typeface="Georgia" panose="02040502050405020303" pitchFamily="18" charset="0"/>
                <a:ea typeface="Times New Roman" panose="02020603050405020304" pitchFamily="18" charset="0"/>
              </a:rPr>
              <a:t> </a:t>
            </a:r>
            <a:r>
              <a:rPr lang="ru-RU" sz="3200" b="1" i="1" dirty="0">
                <a:solidFill>
                  <a:schemeClr val="accent1">
                    <a:lumMod val="75000"/>
                  </a:schemeClr>
                </a:solidFill>
                <a:latin typeface="Georgia" panose="02040502050405020303" pitchFamily="18" charset="0"/>
                <a:ea typeface="Times New Roman" panose="02020603050405020304" pitchFamily="18" charset="0"/>
              </a:rPr>
              <a:t>не </a:t>
            </a:r>
            <a:r>
              <a:rPr lang="ru-RU" sz="3200" b="1" i="1" dirty="0" smtClean="0">
                <a:solidFill>
                  <a:schemeClr val="accent1">
                    <a:lumMod val="75000"/>
                  </a:schemeClr>
                </a:solidFill>
                <a:latin typeface="Georgia" panose="02040502050405020303" pitchFamily="18" charset="0"/>
                <a:ea typeface="Times New Roman" panose="02020603050405020304" pitchFamily="18" charset="0"/>
              </a:rPr>
              <a:t>понесет</a:t>
            </a:r>
            <a:r>
              <a:rPr lang="ru-RU" sz="3200" dirty="0" smtClean="0">
                <a:solidFill>
                  <a:schemeClr val="accent1">
                    <a:lumMod val="75000"/>
                  </a:schemeClr>
                </a:solidFill>
                <a:latin typeface="Georgia" panose="02040502050405020303" pitchFamily="18" charset="0"/>
                <a:ea typeface="Times New Roman" panose="02020603050405020304" pitchFamily="18" charset="0"/>
              </a:rPr>
              <a:t>; </a:t>
            </a:r>
          </a:p>
          <a:p>
            <a:pPr>
              <a:buFontTx/>
              <a:buChar char="-"/>
            </a:pPr>
            <a:r>
              <a:rPr lang="ru-RU" sz="3200" dirty="0" smtClean="0">
                <a:solidFill>
                  <a:schemeClr val="accent1">
                    <a:lumMod val="75000"/>
                  </a:schemeClr>
                </a:solidFill>
                <a:latin typeface="Georgia" panose="02040502050405020303" pitchFamily="18" charset="0"/>
                <a:ea typeface="Times New Roman" panose="02020603050405020304" pitchFamily="18" charset="0"/>
              </a:rPr>
              <a:t>- </a:t>
            </a:r>
            <a:r>
              <a:rPr lang="ru-RU" sz="3200" b="1" i="1" dirty="0" smtClean="0">
                <a:solidFill>
                  <a:schemeClr val="accent1">
                    <a:lumMod val="75000"/>
                  </a:schemeClr>
                </a:solidFill>
                <a:latin typeface="Georgia" panose="02040502050405020303" pitchFamily="18" charset="0"/>
                <a:ea typeface="Times New Roman" panose="02020603050405020304" pitchFamily="18" charset="0"/>
              </a:rPr>
              <a:t>Отцы</a:t>
            </a:r>
            <a:r>
              <a:rPr lang="ru-RU" sz="3200" dirty="0" smtClean="0">
                <a:solidFill>
                  <a:schemeClr val="accent1">
                    <a:lumMod val="75000"/>
                  </a:schemeClr>
                </a:solidFill>
                <a:latin typeface="Georgia" panose="02040502050405020303" pitchFamily="18" charset="0"/>
                <a:ea typeface="Times New Roman" panose="02020603050405020304" pitchFamily="18" charset="0"/>
              </a:rPr>
              <a:t> </a:t>
            </a:r>
            <a:r>
              <a:rPr lang="ru-RU" sz="3200" dirty="0">
                <a:solidFill>
                  <a:schemeClr val="accent1">
                    <a:lumMod val="75000"/>
                  </a:schemeClr>
                </a:solidFill>
                <a:latin typeface="Georgia" panose="02040502050405020303" pitchFamily="18" charset="0"/>
                <a:ea typeface="Times New Roman" panose="02020603050405020304" pitchFamily="18" charset="0"/>
              </a:rPr>
              <a:t>учат нас </a:t>
            </a:r>
            <a:r>
              <a:rPr lang="ru-RU" sz="3200" b="1" i="1" dirty="0">
                <a:solidFill>
                  <a:schemeClr val="accent1">
                    <a:lumMod val="75000"/>
                  </a:schemeClr>
                </a:solidFill>
                <a:latin typeface="Georgia" panose="02040502050405020303" pitchFamily="18" charset="0"/>
                <a:ea typeface="Times New Roman" panose="02020603050405020304" pitchFamily="18" charset="0"/>
              </a:rPr>
              <a:t>терпению </a:t>
            </a:r>
            <a:r>
              <a:rPr lang="ru-RU" sz="3200" b="1" i="1" dirty="0" smtClean="0">
                <a:solidFill>
                  <a:schemeClr val="accent1">
                    <a:lumMod val="75000"/>
                  </a:schemeClr>
                </a:solidFill>
                <a:latin typeface="Georgia" panose="02040502050405020303" pitchFamily="18" charset="0"/>
                <a:ea typeface="Times New Roman" panose="02020603050405020304" pitchFamily="18" charset="0"/>
              </a:rPr>
              <a:t>скорбей</a:t>
            </a:r>
            <a:r>
              <a:rPr lang="ru-RU" sz="3200" dirty="0" smtClean="0">
                <a:solidFill>
                  <a:schemeClr val="accent1">
                    <a:lumMod val="75000"/>
                  </a:schemeClr>
                </a:solidFill>
                <a:latin typeface="Georgia" panose="02040502050405020303" pitchFamily="18" charset="0"/>
                <a:ea typeface="Times New Roman" panose="02020603050405020304" pitchFamily="18" charset="0"/>
              </a:rPr>
              <a:t>; </a:t>
            </a:r>
            <a:endParaRPr lang="ru-RU" sz="3200" dirty="0">
              <a:solidFill>
                <a:schemeClr val="accent1">
                  <a:lumMod val="75000"/>
                </a:schemeClr>
              </a:solidFill>
              <a:latin typeface="Georgia" panose="02040502050405020303" pitchFamily="18" charset="0"/>
              <a:ea typeface="Times New Roman" panose="02020603050405020304" pitchFamily="18" charset="0"/>
            </a:endParaRPr>
          </a:p>
          <a:p>
            <a:pPr>
              <a:buFontTx/>
              <a:buChar char="-"/>
            </a:pPr>
            <a:r>
              <a:rPr lang="ru-RU" sz="3200" b="1" i="1" dirty="0" smtClean="0">
                <a:solidFill>
                  <a:schemeClr val="accent1">
                    <a:lumMod val="75000"/>
                  </a:schemeClr>
                </a:solidFill>
                <a:latin typeface="Georgia" panose="02040502050405020303" pitchFamily="18" charset="0"/>
                <a:ea typeface="Times New Roman" panose="02020603050405020304" pitchFamily="18" charset="0"/>
              </a:rPr>
              <a:t>Дар </a:t>
            </a:r>
            <a:r>
              <a:rPr lang="ru-RU" sz="3200" b="1" i="1" dirty="0">
                <a:solidFill>
                  <a:schemeClr val="accent1">
                    <a:lumMod val="75000"/>
                  </a:schemeClr>
                </a:solidFill>
                <a:latin typeface="Georgia" panose="02040502050405020303" pitchFamily="18" charset="0"/>
                <a:ea typeface="Times New Roman" panose="02020603050405020304" pitchFamily="18" charset="0"/>
              </a:rPr>
              <a:t>рассуждения</a:t>
            </a:r>
            <a:r>
              <a:rPr lang="ru-RU" sz="3200" b="1" dirty="0">
                <a:solidFill>
                  <a:schemeClr val="accent1">
                    <a:lumMod val="75000"/>
                  </a:schemeClr>
                </a:solidFill>
                <a:latin typeface="Georgia" panose="02040502050405020303" pitchFamily="18" charset="0"/>
                <a:ea typeface="Times New Roman" panose="02020603050405020304" pitchFamily="18" charset="0"/>
              </a:rPr>
              <a:t> </a:t>
            </a:r>
            <a:r>
              <a:rPr lang="ru-RU" sz="3200" dirty="0">
                <a:solidFill>
                  <a:schemeClr val="accent1">
                    <a:lumMod val="75000"/>
                  </a:schemeClr>
                </a:solidFill>
                <a:latin typeface="Georgia" panose="02040502050405020303" pitchFamily="18" charset="0"/>
                <a:ea typeface="Times New Roman" panose="02020603050405020304" pitchFamily="18" charset="0"/>
              </a:rPr>
              <a:t>дается не </a:t>
            </a:r>
            <a:r>
              <a:rPr lang="ru-RU" sz="3200" dirty="0" smtClean="0">
                <a:solidFill>
                  <a:schemeClr val="accent1">
                    <a:lumMod val="75000"/>
                  </a:schemeClr>
                </a:solidFill>
                <a:latin typeface="Georgia" panose="02040502050405020303" pitchFamily="18" charset="0"/>
                <a:ea typeface="Times New Roman" panose="02020603050405020304" pitchFamily="18" charset="0"/>
              </a:rPr>
              <a:t>всем. </a:t>
            </a:r>
            <a:endParaRPr lang="ru-RU" sz="3200" dirty="0">
              <a:solidFill>
                <a:schemeClr val="accent1">
                  <a:lumMod val="75000"/>
                </a:schemeClr>
              </a:solidFill>
              <a:latin typeface="Georgia" panose="02040502050405020303" pitchFamily="18" charset="0"/>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7</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14949465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i="1" dirty="0">
                <a:solidFill>
                  <a:schemeClr val="accent1">
                    <a:lumMod val="75000"/>
                  </a:schemeClr>
                </a:solidFill>
                <a:latin typeface="Georgia" panose="02040502050405020303" pitchFamily="18" charset="0"/>
                <a:ea typeface="Times New Roman" panose="02020603050405020304" pitchFamily="18" charset="0"/>
              </a:rPr>
              <a:t>И</a:t>
            </a:r>
            <a:r>
              <a:rPr lang="ru-RU" i="1" dirty="0" smtClean="0">
                <a:solidFill>
                  <a:schemeClr val="accent1">
                    <a:lumMod val="75000"/>
                  </a:schemeClr>
                </a:solidFill>
                <a:latin typeface="Georgia" panose="02040502050405020303" pitchFamily="18" charset="0"/>
                <a:ea typeface="Times New Roman" panose="02020603050405020304" pitchFamily="18" charset="0"/>
              </a:rPr>
              <a:t>з </a:t>
            </a:r>
            <a:r>
              <a:rPr lang="ru-RU" i="1" dirty="0">
                <a:solidFill>
                  <a:schemeClr val="accent1">
                    <a:lumMod val="75000"/>
                  </a:schemeClr>
                </a:solidFill>
                <a:latin typeface="Georgia" panose="02040502050405020303" pitchFamily="18" charset="0"/>
                <a:ea typeface="Times New Roman" panose="02020603050405020304" pitchFamily="18" charset="0"/>
              </a:rPr>
              <a:t>письма преподобного </a:t>
            </a:r>
            <a:r>
              <a:rPr lang="ru-RU" i="1" dirty="0" err="1">
                <a:solidFill>
                  <a:schemeClr val="accent1">
                    <a:lumMod val="75000"/>
                  </a:schemeClr>
                </a:solidFill>
                <a:latin typeface="Georgia" panose="02040502050405020303" pitchFamily="18" charset="0"/>
                <a:ea typeface="Times New Roman" panose="02020603050405020304" pitchFamily="18" charset="0"/>
              </a:rPr>
              <a:t>Варсонофия</a:t>
            </a:r>
            <a:r>
              <a:rPr lang="ru-RU" i="1" dirty="0">
                <a:solidFill>
                  <a:schemeClr val="accent1">
                    <a:lumMod val="75000"/>
                  </a:schemeClr>
                </a:solidFill>
                <a:latin typeface="Georgia" panose="02040502050405020303" pitchFamily="18" charset="0"/>
                <a:ea typeface="Times New Roman" panose="02020603050405020304" pitchFamily="18" charset="0"/>
              </a:rPr>
              <a:t> </a:t>
            </a:r>
            <a:r>
              <a:rPr lang="ru-RU" i="1" dirty="0" err="1">
                <a:solidFill>
                  <a:schemeClr val="accent1">
                    <a:lumMod val="75000"/>
                  </a:schemeClr>
                </a:solidFill>
                <a:latin typeface="Georgia" panose="02040502050405020303" pitchFamily="18" charset="0"/>
                <a:ea typeface="Times New Roman" panose="02020603050405020304" pitchFamily="18" charset="0"/>
              </a:rPr>
              <a:t>Оптинского</a:t>
            </a:r>
            <a:r>
              <a:rPr lang="ru-RU" i="1" dirty="0">
                <a:solidFill>
                  <a:schemeClr val="accent1">
                    <a:lumMod val="75000"/>
                  </a:schemeClr>
                </a:solidFill>
                <a:latin typeface="Georgia" panose="02040502050405020303" pitchFamily="18" charset="0"/>
                <a:ea typeface="Times New Roman" panose="02020603050405020304" pitchFamily="18" charset="0"/>
              </a:rPr>
              <a:t> духовному </a:t>
            </a:r>
            <a:r>
              <a:rPr lang="ru-RU" i="1" dirty="0" smtClean="0">
                <a:solidFill>
                  <a:schemeClr val="accent1">
                    <a:lumMod val="75000"/>
                  </a:schemeClr>
                </a:solidFill>
                <a:latin typeface="Georgia" panose="02040502050405020303" pitchFamily="18" charset="0"/>
                <a:ea typeface="Times New Roman" panose="02020603050405020304" pitchFamily="18" charset="0"/>
              </a:rPr>
              <a:t>сыну</a:t>
            </a:r>
            <a:r>
              <a:rPr lang="ru-RU" dirty="0" smtClean="0">
                <a:solidFill>
                  <a:schemeClr val="accent1">
                    <a:lumMod val="75000"/>
                  </a:schemeClr>
                </a:solidFill>
                <a:latin typeface="Georgia" panose="02040502050405020303" pitchFamily="18" charset="0"/>
                <a:ea typeface="Times New Roman" panose="02020603050405020304" pitchFamily="18" charset="0"/>
              </a:rPr>
              <a:t>:</a:t>
            </a:r>
            <a:r>
              <a:rPr lang="ru-RU" dirty="0">
                <a:solidFill>
                  <a:schemeClr val="accent1">
                    <a:lumMod val="75000"/>
                  </a:schemeClr>
                </a:solidFill>
                <a:latin typeface="Georgia" panose="02040502050405020303" pitchFamily="18" charset="0"/>
              </a:rPr>
              <a:t/>
            </a:r>
            <a:br>
              <a:rPr lang="ru-RU" dirty="0">
                <a:solidFill>
                  <a:schemeClr val="accent1">
                    <a:lumMod val="75000"/>
                  </a:schemeClr>
                </a:solidFill>
                <a:latin typeface="Georgia" panose="02040502050405020303" pitchFamily="18" charset="0"/>
              </a:rPr>
            </a:br>
            <a:endParaRPr lang="ru-RU" dirty="0"/>
          </a:p>
        </p:txBody>
      </p:sp>
      <p:sp>
        <p:nvSpPr>
          <p:cNvPr id="3" name="Объект 2"/>
          <p:cNvSpPr>
            <a:spLocks noGrp="1"/>
          </p:cNvSpPr>
          <p:nvPr>
            <p:ph idx="1"/>
          </p:nvPr>
        </p:nvSpPr>
        <p:spPr/>
        <p:txBody>
          <a:bodyPr>
            <a:normAutofit/>
          </a:bodyPr>
          <a:lstStyle/>
          <a:p>
            <a:pPr algn="just"/>
            <a:r>
              <a:rPr lang="ru-RU" sz="2400" dirty="0" smtClean="0">
                <a:solidFill>
                  <a:schemeClr val="accent1">
                    <a:lumMod val="75000"/>
                  </a:schemeClr>
                </a:solidFill>
                <a:latin typeface="Times New Roman" panose="02020603050405020304" pitchFamily="18" charset="0"/>
                <a:ea typeface="Times New Roman" panose="02020603050405020304" pitchFamily="18" charset="0"/>
              </a:rPr>
              <a:t>«</a:t>
            </a:r>
            <a:r>
              <a:rPr lang="ru-RU" sz="2400" dirty="0">
                <a:solidFill>
                  <a:schemeClr val="accent1">
                    <a:lumMod val="75000"/>
                  </a:schemeClr>
                </a:solidFill>
                <a:latin typeface="Georgia" panose="02040502050405020303" pitchFamily="18" charset="0"/>
                <a:ea typeface="Times New Roman" panose="02020603050405020304" pitchFamily="18" charset="0"/>
              </a:rPr>
              <a:t>Старцев называют прозорливцами, указывая тем, что они могут видеть будущее: да, великая благодать дается старчеству – это </a:t>
            </a:r>
            <a:r>
              <a:rPr lang="ru-RU" sz="2400" b="1" i="1" dirty="0">
                <a:solidFill>
                  <a:schemeClr val="accent1">
                    <a:lumMod val="75000"/>
                  </a:schemeClr>
                </a:solidFill>
                <a:latin typeface="Georgia" panose="02040502050405020303" pitchFamily="18" charset="0"/>
                <a:ea typeface="Times New Roman" panose="02020603050405020304" pitchFamily="18" charset="0"/>
              </a:rPr>
              <a:t>дар рассуждения</a:t>
            </a:r>
            <a:r>
              <a:rPr lang="ru-RU" sz="2400" dirty="0">
                <a:solidFill>
                  <a:schemeClr val="accent1">
                    <a:lumMod val="75000"/>
                  </a:schemeClr>
                </a:solidFill>
                <a:latin typeface="Georgia" panose="02040502050405020303" pitchFamily="18" charset="0"/>
                <a:ea typeface="Times New Roman" panose="02020603050405020304" pitchFamily="18" charset="0"/>
              </a:rPr>
              <a:t>. Это есть наивеличайший дар, даваемый Богом человеку. У них, кроме физических очей, имеются еще очи духовные, перед которыми открывается душа человеческая. Прежде чем человек подумает, прежде чем возникла у него мысль, они видят ее духовными очами, даже видят причину возникновения такой мысли. И от них не сокрыто ничего</a:t>
            </a:r>
            <a:r>
              <a:rPr lang="ru-RU" sz="2400" dirty="0" smtClean="0">
                <a:solidFill>
                  <a:schemeClr val="accent1">
                    <a:lumMod val="75000"/>
                  </a:schemeClr>
                </a:solidFill>
                <a:latin typeface="Georgia" panose="02040502050405020303" pitchFamily="18" charset="0"/>
                <a:ea typeface="Times New Roman" panose="02020603050405020304" pitchFamily="18" charset="0"/>
              </a:rPr>
              <a:t>»</a:t>
            </a:r>
            <a:endParaRPr lang="ru-RU" sz="2400" dirty="0">
              <a:solidFill>
                <a:schemeClr val="accent1">
                  <a:lumMod val="75000"/>
                </a:schemeClr>
              </a:solidFill>
              <a:latin typeface="Georgia" panose="02040502050405020303" pitchFamily="18" charset="0"/>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8</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8289425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i="1" dirty="0">
                <a:solidFill>
                  <a:schemeClr val="accent1">
                    <a:lumMod val="75000"/>
                  </a:schemeClr>
                </a:solidFill>
                <a:latin typeface="Georgia" panose="02040502050405020303" pitchFamily="18" charset="0"/>
                <a:ea typeface="Times New Roman" panose="02020603050405020304" pitchFamily="18" charset="0"/>
              </a:rPr>
              <a:t>И</a:t>
            </a:r>
            <a:r>
              <a:rPr lang="ru-RU" i="1" dirty="0" smtClean="0">
                <a:solidFill>
                  <a:schemeClr val="accent1">
                    <a:lumMod val="75000"/>
                  </a:schemeClr>
                </a:solidFill>
                <a:latin typeface="Georgia" panose="02040502050405020303" pitchFamily="18" charset="0"/>
                <a:ea typeface="Times New Roman" panose="02020603050405020304" pitchFamily="18" charset="0"/>
              </a:rPr>
              <a:t>з </a:t>
            </a:r>
            <a:r>
              <a:rPr lang="ru-RU" i="1" dirty="0">
                <a:solidFill>
                  <a:schemeClr val="accent1">
                    <a:lumMod val="75000"/>
                  </a:schemeClr>
                </a:solidFill>
                <a:latin typeface="Georgia" panose="02040502050405020303" pitchFamily="18" charset="0"/>
                <a:ea typeface="Times New Roman" panose="02020603050405020304" pitchFamily="18" charset="0"/>
              </a:rPr>
              <a:t>письма преподобного Амвросия </a:t>
            </a:r>
            <a:r>
              <a:rPr lang="ru-RU" i="1" dirty="0" err="1">
                <a:solidFill>
                  <a:schemeClr val="accent1">
                    <a:lumMod val="75000"/>
                  </a:schemeClr>
                </a:solidFill>
                <a:latin typeface="Georgia" panose="02040502050405020303" pitchFamily="18" charset="0"/>
                <a:ea typeface="Times New Roman" panose="02020603050405020304" pitchFamily="18" charset="0"/>
              </a:rPr>
              <a:t>Оптинского</a:t>
            </a:r>
            <a:r>
              <a:rPr lang="ru-RU" i="1" dirty="0">
                <a:solidFill>
                  <a:schemeClr val="accent1">
                    <a:lumMod val="75000"/>
                  </a:schemeClr>
                </a:solidFill>
                <a:latin typeface="Georgia" panose="02040502050405020303" pitchFamily="18" charset="0"/>
                <a:ea typeface="Times New Roman" panose="02020603050405020304" pitchFamily="18" charset="0"/>
              </a:rPr>
              <a:t> духовной </a:t>
            </a:r>
            <a:r>
              <a:rPr lang="ru-RU" i="1" dirty="0" smtClean="0">
                <a:solidFill>
                  <a:schemeClr val="accent1">
                    <a:lumMod val="75000"/>
                  </a:schemeClr>
                </a:solidFill>
                <a:latin typeface="Georgia" panose="02040502050405020303" pitchFamily="18" charset="0"/>
                <a:ea typeface="Times New Roman" panose="02020603050405020304" pitchFamily="18" charset="0"/>
              </a:rPr>
              <a:t>дочери:</a:t>
            </a:r>
            <a:endParaRPr lang="ru-RU" dirty="0">
              <a:solidFill>
                <a:schemeClr val="accent1">
                  <a:lumMod val="75000"/>
                </a:schemeClr>
              </a:solidFill>
            </a:endParaRPr>
          </a:p>
        </p:txBody>
      </p:sp>
      <p:sp>
        <p:nvSpPr>
          <p:cNvPr id="3" name="Объект 2"/>
          <p:cNvSpPr>
            <a:spLocks noGrp="1"/>
          </p:cNvSpPr>
          <p:nvPr>
            <p:ph idx="1"/>
          </p:nvPr>
        </p:nvSpPr>
        <p:spPr/>
        <p:txBody>
          <a:bodyPr>
            <a:noAutofit/>
          </a:bodyPr>
          <a:lstStyle/>
          <a:p>
            <a:pPr algn="just"/>
            <a:r>
              <a:rPr lang="ru-RU" sz="2400" dirty="0">
                <a:solidFill>
                  <a:schemeClr val="accent1">
                    <a:lumMod val="75000"/>
                  </a:schemeClr>
                </a:solidFill>
                <a:latin typeface="Georgia" panose="02040502050405020303" pitchFamily="18" charset="0"/>
                <a:ea typeface="Times New Roman" panose="02020603050405020304" pitchFamily="18" charset="0"/>
              </a:rPr>
              <a:t>«Я заметил в тебе одну немалую ошибку. Ты о многом, не скажу о всем, </a:t>
            </a:r>
            <a:r>
              <a:rPr lang="ru-RU" sz="2400" b="1" i="1" dirty="0">
                <a:solidFill>
                  <a:schemeClr val="accent1">
                    <a:lumMod val="75000"/>
                  </a:schemeClr>
                </a:solidFill>
                <a:latin typeface="Georgia" panose="02040502050405020303" pitchFamily="18" charset="0"/>
                <a:ea typeface="Times New Roman" panose="02020603050405020304" pitchFamily="18" charset="0"/>
              </a:rPr>
              <a:t>рассуждаешь</a:t>
            </a:r>
            <a:r>
              <a:rPr lang="ru-RU" sz="2400" dirty="0">
                <a:solidFill>
                  <a:schemeClr val="accent1">
                    <a:lumMod val="75000"/>
                  </a:schemeClr>
                </a:solidFill>
                <a:latin typeface="Georgia" panose="02040502050405020303" pitchFamily="18" charset="0"/>
                <a:ea typeface="Times New Roman" panose="02020603050405020304" pitchFamily="18" charset="0"/>
              </a:rPr>
              <a:t>, сообразуясь со своим телесным состоянием и со многими усвоенными привычками и усвоенным взглядом на вещи, и по этому соображению готова писать новые правила для всех, тогда как правильное мнение и здравое </a:t>
            </a:r>
            <a:r>
              <a:rPr lang="ru-RU" sz="2400" b="1" i="1" dirty="0">
                <a:solidFill>
                  <a:schemeClr val="accent1">
                    <a:lumMod val="75000"/>
                  </a:schemeClr>
                </a:solidFill>
                <a:latin typeface="Georgia" panose="02040502050405020303" pitchFamily="18" charset="0"/>
                <a:ea typeface="Times New Roman" panose="02020603050405020304" pitchFamily="18" charset="0"/>
              </a:rPr>
              <a:t>христианское рассуждение</a:t>
            </a:r>
            <a:r>
              <a:rPr lang="ru-RU" sz="2400" b="1" dirty="0">
                <a:solidFill>
                  <a:schemeClr val="accent1">
                    <a:lumMod val="75000"/>
                  </a:schemeClr>
                </a:solidFill>
                <a:latin typeface="Georgia" panose="02040502050405020303" pitchFamily="18" charset="0"/>
                <a:ea typeface="Times New Roman" panose="02020603050405020304" pitchFamily="18" charset="0"/>
              </a:rPr>
              <a:t> </a:t>
            </a:r>
            <a:r>
              <a:rPr lang="ru-RU" sz="2400" dirty="0">
                <a:solidFill>
                  <a:schemeClr val="accent1">
                    <a:lumMod val="75000"/>
                  </a:schemeClr>
                </a:solidFill>
                <a:latin typeface="Georgia" panose="02040502050405020303" pitchFamily="18" charset="0"/>
                <a:ea typeface="Times New Roman" panose="02020603050405020304" pitchFamily="18" charset="0"/>
              </a:rPr>
              <a:t>требует, чтобы мы не только поступки свои, но и самые мысли и мнения поверяли по правилам закона православного и по правилам и постановлениям святоотеческим, и прежде всего по заповедям Божиим</a:t>
            </a:r>
            <a:r>
              <a:rPr lang="ru-RU" sz="2400" dirty="0" smtClean="0">
                <a:solidFill>
                  <a:schemeClr val="accent1">
                    <a:lumMod val="75000"/>
                  </a:schemeClr>
                </a:solidFill>
                <a:latin typeface="Georgia" panose="02040502050405020303" pitchFamily="18" charset="0"/>
                <a:ea typeface="Times New Roman" panose="02020603050405020304" pitchFamily="18" charset="0"/>
              </a:rPr>
              <a:t>»</a:t>
            </a:r>
            <a:endParaRPr lang="ru-RU" sz="2400" dirty="0">
              <a:solidFill>
                <a:schemeClr val="accent1">
                  <a:lumMod val="75000"/>
                </a:schemeClr>
              </a:solidFill>
              <a:latin typeface="Georgia" panose="02040502050405020303" pitchFamily="18" charset="0"/>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4EEC25-63A3-4E38-98B7-0A3E0B54ADD9}" type="slidenum">
              <a:rPr lang="ru-RU" smtClean="0"/>
              <a:pPr/>
              <a:t>9</a:t>
            </a:fld>
            <a:endParaRPr lang="ru-RU"/>
          </a:p>
        </p:txBody>
      </p:sp>
      <p:pic>
        <p:nvPicPr>
          <p:cNvPr id="6" name="Рисунок 5">
            <a:extLst>
              <a:ext uri="{FF2B5EF4-FFF2-40B4-BE49-F238E27FC236}">
                <a16:creationId xmlns:a16="http://schemas.microsoft.com/office/drawing/2014/main" xmlns="" id="{BEC38659-9003-4E81-BE40-C3BDB35F98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7282" y="159318"/>
            <a:ext cx="2035677" cy="628464"/>
          </a:xfrm>
          <a:prstGeom prst="rect">
            <a:avLst/>
          </a:prstGeom>
        </p:spPr>
      </p:pic>
    </p:spTree>
    <p:extLst>
      <p:ext uri="{BB962C8B-B14F-4D97-AF65-F5344CB8AC3E}">
        <p14:creationId xmlns:p14="http://schemas.microsoft.com/office/powerpoint/2010/main" val="3747084156"/>
      </p:ext>
    </p:extLst>
  </p:cSld>
  <p:clrMapOvr>
    <a:masterClrMapping/>
  </p:clrMapOvr>
  <p:timing>
    <p:tnLst>
      <p:par>
        <p:cTn id="1" dur="indefinite" restart="never" nodeType="tmRoot"/>
      </p:par>
    </p:tnLst>
  </p:timing>
</p:sld>
</file>

<file path=ppt/theme/theme1.xml><?xml version="1.0" encoding="utf-8"?>
<a:theme xmlns:a="http://schemas.openxmlformats.org/drawingml/2006/main" name="Легкий дым">
  <a:themeElements>
    <a:clrScheme name="Зеленый">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Легкий дым">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24B1A44C-C006-48B2-A4D7-E5549B3D8CD4}"/>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2494</TotalTime>
  <Words>2600</Words>
  <Application>Microsoft Office PowerPoint</Application>
  <PresentationFormat>Произвольный</PresentationFormat>
  <Paragraphs>180</Paragraphs>
  <Slides>35</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35</vt:i4>
      </vt:variant>
    </vt:vector>
  </HeadingPairs>
  <TitlesOfParts>
    <vt:vector size="36" baseType="lpstr">
      <vt:lpstr>Легкий дым</vt:lpstr>
      <vt:lpstr>Презентация PowerPoint</vt:lpstr>
      <vt:lpstr>Церковно-религиозный стиль --</vt:lpstr>
      <vt:lpstr>Незнакомые или частично знакомые слова и выражения</vt:lpstr>
      <vt:lpstr>Примеры из учебников</vt:lpstr>
      <vt:lpstr>Лексика церковно-религиозного стиля</vt:lpstr>
      <vt:lpstr>Презентация PowerPoint</vt:lpstr>
      <vt:lpstr>Аскетическая терминология</vt:lpstr>
      <vt:lpstr>Из письма преподобного Варсонофия Оптинского духовному сыну: </vt:lpstr>
      <vt:lpstr>Из письма преподобного Амвросия Оптинского духовной дочери:</vt:lpstr>
      <vt:lpstr>Презентация PowerPoint</vt:lpstr>
      <vt:lpstr>Презентация PowerPoint</vt:lpstr>
      <vt:lpstr>смерть / умереть; погибель / погибнуть </vt:lpstr>
      <vt:lpstr>Презентация PowerPoint</vt:lpstr>
      <vt:lpstr>Презентация PowerPoint</vt:lpstr>
      <vt:lpstr>Презентация PowerPoint</vt:lpstr>
      <vt:lpstr>Семантизация -- это</vt:lpstr>
      <vt:lpstr>Способы семантизации, представленные в учебниках по ОПК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Работа с внутренней формой слова</vt:lpstr>
      <vt:lpstr>Семантика служебных морфем</vt:lpstr>
      <vt:lpstr>Этимологизация</vt:lpstr>
      <vt:lpstr>Презентация PowerPoint</vt:lpstr>
      <vt:lpstr>«Перевод с русского на русский»</vt:lpstr>
      <vt:lpstr>Презентация PowerPoint</vt:lpstr>
      <vt:lpstr>Включение слова в гнездо однокоренных слов</vt:lpstr>
      <vt:lpstr>Работа с устаревшими грамматическими формами  </vt:lpstr>
      <vt:lpstr>Включение слова в контекст</vt:lpstr>
      <vt:lpstr>Учебники</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Абитуриент 2022</dc:title>
  <dc:creator>Kvasnikov</dc:creator>
  <cp:lastModifiedBy>U12</cp:lastModifiedBy>
  <cp:revision>274</cp:revision>
  <cp:lastPrinted>2022-04-10T09:34:15Z</cp:lastPrinted>
  <dcterms:created xsi:type="dcterms:W3CDTF">2018-03-09T13:38:27Z</dcterms:created>
  <dcterms:modified xsi:type="dcterms:W3CDTF">2023-10-30T04:52:57Z</dcterms:modified>
</cp:coreProperties>
</file>