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79" r:id="rId6"/>
    <p:sldId id="269" r:id="rId7"/>
    <p:sldId id="280" r:id="rId8"/>
    <p:sldId id="259" r:id="rId9"/>
    <p:sldId id="260" r:id="rId10"/>
    <p:sldId id="281" r:id="rId11"/>
    <p:sldId id="283" r:id="rId12"/>
    <p:sldId id="282" r:id="rId13"/>
    <p:sldId id="265" r:id="rId14"/>
    <p:sldId id="278" r:id="rId15"/>
    <p:sldId id="272" r:id="rId16"/>
    <p:sldId id="273" r:id="rId17"/>
    <p:sldId id="274" r:id="rId18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7ABCB97-9FF5-4AE0-91C5-03216FA517C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09.09.2025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9B91FF9-BC35-4388-95E2-AA22B66694E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EE43A3A-E35C-42A5-AF04-27E855CFA105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09.09.2025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B27C971-15A0-47FD-9351-61B81FFCF59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isk.yandex.ru/d/6mjWIXT6pNjwjA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93960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FF0000"/>
                </a:solidFill>
                <a:latin typeface="Times New Roman"/>
              </a:rPr>
              <a:t>Установочное заседание</a:t>
            </a:r>
            <a:r>
              <a:rPr sz="4400" dirty="0"/>
              <a:t/>
            </a:r>
            <a:br>
              <a:rPr sz="4400" dirty="0"/>
            </a:br>
            <a:r>
              <a:rPr lang="ru-RU" sz="4400" b="1" strike="noStrike" spc="-1" dirty="0">
                <a:solidFill>
                  <a:srgbClr val="FF0000"/>
                </a:solidFill>
                <a:latin typeface="Times New Roman"/>
              </a:rPr>
              <a:t>районного методического объединения</a:t>
            </a:r>
            <a:r>
              <a:rPr sz="4400" dirty="0"/>
              <a:t/>
            </a:r>
            <a:br>
              <a:rPr sz="4400" dirty="0"/>
            </a:br>
            <a:r>
              <a:rPr lang="ru-RU" sz="4400" b="1" strike="noStrike" spc="-1" dirty="0">
                <a:solidFill>
                  <a:srgbClr val="FF0000"/>
                </a:solidFill>
                <a:latin typeface="Times New Roman"/>
              </a:rPr>
              <a:t>учителей биологии и химии 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78800" y="341244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600" b="0" i="1" strike="noStrike" spc="-1" dirty="0" smtClean="0">
                <a:solidFill>
                  <a:srgbClr val="000000"/>
                </a:solidFill>
                <a:latin typeface="Times New Roman"/>
              </a:rPr>
              <a:t>Сентябрь 2025</a:t>
            </a:r>
            <a:endParaRPr lang="ru-RU" sz="3600" b="0" strike="noStrike" spc="-1" dirty="0">
              <a:latin typeface="Arial"/>
            </a:endParaRPr>
          </a:p>
        </p:txBody>
      </p:sp>
      <p:pic>
        <p:nvPicPr>
          <p:cNvPr id="84" name="Рисунок 3"/>
          <p:cNvPicPr/>
          <p:nvPr/>
        </p:nvPicPr>
        <p:blipFill>
          <a:blip r:embed="rId2"/>
          <a:stretch/>
        </p:blipFill>
        <p:spPr>
          <a:xfrm>
            <a:off x="7404840" y="3845160"/>
            <a:ext cx="3872520" cy="2680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32656"/>
            <a:ext cx="10410318" cy="63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5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770"/>
            <a:ext cx="12220600" cy="64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774720" y="11873"/>
            <a:ext cx="10515240" cy="777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Times New Roman"/>
              </a:rPr>
              <a:t>Информационно-методические письма 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36118"/>
            <a:ext cx="4968553" cy="43770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6"/>
          <a:stretch/>
        </p:blipFill>
        <p:spPr>
          <a:xfrm>
            <a:off x="5702193" y="908946"/>
            <a:ext cx="4967172" cy="41117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088" y="4797152"/>
            <a:ext cx="1936554" cy="1936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8" y="4935876"/>
            <a:ext cx="1922124" cy="1922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699748" y="-315416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002060"/>
                </a:solidFill>
                <a:latin typeface="Times New Roman"/>
              </a:rPr>
              <a:t>Организационные вопросы 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487488" y="764704"/>
            <a:ext cx="8587440" cy="94356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До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20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сентября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2025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года прислать 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список членов жюри муниципального этапа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Times New Roman"/>
              </a:rPr>
              <a:t>ВсОШ</a:t>
            </a:r>
            <a:endParaRPr lang="ru-RU" sz="2800" b="0" strike="noStrike" spc="-1" dirty="0">
              <a:latin typeface="Arial"/>
            </a:endParaRPr>
          </a:p>
        </p:txBody>
      </p:sp>
      <p:graphicFrame>
        <p:nvGraphicFramePr>
          <p:cNvPr id="131" name="Table 3"/>
          <p:cNvGraphicFramePr/>
          <p:nvPr/>
        </p:nvGraphicFramePr>
        <p:xfrm>
          <a:off x="1631880" y="1944360"/>
          <a:ext cx="3491640" cy="2266200"/>
        </p:xfrm>
        <a:graphic>
          <a:graphicData uri="http://schemas.openxmlformats.org/drawingml/2006/table">
            <a:tbl>
              <a:tblPr/>
              <a:tblGrid>
                <a:gridCol w="3491640"/>
              </a:tblGrid>
              <a:tr h="473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ХИМИЯ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573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Холодник ТП.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661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Свяжина О.В.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55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Ловыгина Т.А.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2" name="Table 4"/>
          <p:cNvGraphicFramePr/>
          <p:nvPr>
            <p:extLst>
              <p:ext uri="{D42A27DB-BD31-4B8C-83A1-F6EECF244321}">
                <p14:modId xmlns:p14="http://schemas.microsoft.com/office/powerpoint/2010/main" val="2063681893"/>
              </p:ext>
            </p:extLst>
          </p:nvPr>
        </p:nvGraphicFramePr>
        <p:xfrm>
          <a:off x="5791320" y="1913400"/>
          <a:ext cx="3514320" cy="2307688"/>
        </p:xfrm>
        <a:graphic>
          <a:graphicData uri="http://schemas.openxmlformats.org/drawingml/2006/table">
            <a:tbl>
              <a:tblPr/>
              <a:tblGrid>
                <a:gridCol w="3514320"/>
              </a:tblGrid>
              <a:tr h="480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БИОЛОГИЯ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610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Овчинникова О.В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613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Мамышева Р.Е.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6027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Большакова Н.А.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3" name="Рисунок 9"/>
          <p:cNvPicPr/>
          <p:nvPr/>
        </p:nvPicPr>
        <p:blipFill>
          <a:blip r:embed="rId2"/>
          <a:stretch/>
        </p:blipFill>
        <p:spPr>
          <a:xfrm>
            <a:off x="2781360" y="4308480"/>
            <a:ext cx="6146280" cy="2520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56032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02480" y="819000"/>
            <a:ext cx="1103976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000000"/>
                </a:solidFill>
                <a:latin typeface="Times New Roman"/>
              </a:rPr>
              <a:t>Список экспертов, анализирующих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000000"/>
                </a:solidFill>
                <a:latin typeface="Times New Roman"/>
              </a:rPr>
              <a:t>результаты ВПР весны </a:t>
            </a:r>
            <a:r>
              <a:rPr lang="ru-RU" sz="2800" b="1" i="1" strike="noStrike" spc="-1" dirty="0" smtClean="0">
                <a:solidFill>
                  <a:srgbClr val="000000"/>
                </a:solidFill>
                <a:latin typeface="Times New Roman"/>
              </a:rPr>
              <a:t>2026 </a:t>
            </a:r>
            <a:r>
              <a:rPr lang="ru-RU" sz="2800" b="1" i="1" strike="noStrike" spc="-1" dirty="0">
                <a:solidFill>
                  <a:srgbClr val="000000"/>
                </a:solidFill>
                <a:latin typeface="Times New Roman"/>
              </a:rPr>
              <a:t>года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2" name="Рисунок 10"/>
          <p:cNvPicPr/>
          <p:nvPr/>
        </p:nvPicPr>
        <p:blipFill>
          <a:blip r:embed="rId2"/>
          <a:srcRect l="13394" t="2856" r="13323"/>
          <a:stretch/>
        </p:blipFill>
        <p:spPr>
          <a:xfrm>
            <a:off x="9039240" y="4499640"/>
            <a:ext cx="3152520" cy="2350440"/>
          </a:xfrm>
          <a:prstGeom prst="rect">
            <a:avLst/>
          </a:prstGeom>
          <a:ln w="0">
            <a:noFill/>
          </a:ln>
        </p:spPr>
      </p:pic>
      <p:sp>
        <p:nvSpPr>
          <p:cNvPr id="143" name="CustomShape 2"/>
          <p:cNvSpPr/>
          <p:nvPr/>
        </p:nvSpPr>
        <p:spPr>
          <a:xfrm>
            <a:off x="2279520" y="-130680"/>
            <a:ext cx="10515240" cy="132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>
                <a:solidFill>
                  <a:srgbClr val="002060"/>
                </a:solidFill>
                <a:latin typeface="Times New Roman"/>
              </a:rPr>
              <a:t>Организационные вопросы </a:t>
            </a:r>
            <a:endParaRPr lang="ru-RU" sz="4400" b="0" strike="noStrike" spc="-1">
              <a:latin typeface="Arial"/>
            </a:endParaRPr>
          </a:p>
        </p:txBody>
      </p:sp>
      <p:graphicFrame>
        <p:nvGraphicFramePr>
          <p:cNvPr id="146" name="Table 3"/>
          <p:cNvGraphicFramePr/>
          <p:nvPr>
            <p:extLst>
              <p:ext uri="{D42A27DB-BD31-4B8C-83A1-F6EECF244321}">
                <p14:modId xmlns:p14="http://schemas.microsoft.com/office/powerpoint/2010/main" val="2131290321"/>
              </p:ext>
            </p:extLst>
          </p:nvPr>
        </p:nvGraphicFramePr>
        <p:xfrm>
          <a:off x="1487488" y="1916832"/>
          <a:ext cx="8127720" cy="2864880"/>
        </p:xfrm>
        <a:graphic>
          <a:graphicData uri="http://schemas.openxmlformats.org/drawingml/2006/table">
            <a:tbl>
              <a:tblPr/>
              <a:tblGrid>
                <a:gridCol w="3403032"/>
                <a:gridCol w="4724688"/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ВПР БИОЛОГИЯ 5 класс 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Нежданова А.А.</a:t>
                      </a:r>
                    </a:p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Харловская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СОШ»;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ВПР БИОЛОГИЯ 6 класс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ВПР БИОЛОГИЯ 7 класс 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Нестор Д.В.</a:t>
                      </a:r>
                    </a:p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Киргинская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СОШ»;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ВПР БИОЛОГИЯ 8 класс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ВПР БИОЛОГИЯ 11 класс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Большакова Н.А.</a:t>
                      </a:r>
                    </a:p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Черновская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СОШ»;</a:t>
                      </a: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ВПР ХИМИЯ 8 класс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Салимова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Ю.М. МОУ 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ВПР ХИМИЯ 11 класс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2115000" y="132120"/>
            <a:ext cx="8247960" cy="823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2060"/>
                </a:solidFill>
                <a:latin typeface="Times New Roman"/>
              </a:rPr>
              <a:t>Учебники, метод пособия и РТ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1091160" y="1483560"/>
            <a:ext cx="6516000" cy="1267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3600" b="0" u="sng" strike="noStrike" spc="-1">
                <a:solidFill>
                  <a:srgbClr val="0563C1"/>
                </a:solidFill>
                <a:uFillTx/>
                <a:latin typeface="Calibri"/>
                <a:hlinkClick r:id="rId2"/>
              </a:rPr>
              <a:t>https://disk.yandex.ru/d/6mjWIXT6pNjwjA</a:t>
            </a: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pic>
        <p:nvPicPr>
          <p:cNvPr id="149" name="Рисунок 3"/>
          <p:cNvPicPr/>
          <p:nvPr/>
        </p:nvPicPr>
        <p:blipFill>
          <a:blip r:embed="rId3"/>
          <a:stretch/>
        </p:blipFill>
        <p:spPr>
          <a:xfrm>
            <a:off x="7874640" y="1370160"/>
            <a:ext cx="1637280" cy="163728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7"/>
          <p:cNvPicPr/>
          <p:nvPr/>
        </p:nvPicPr>
        <p:blipFill>
          <a:blip r:embed="rId4"/>
          <a:stretch/>
        </p:blipFill>
        <p:spPr>
          <a:xfrm>
            <a:off x="108360" y="3966120"/>
            <a:ext cx="11843640" cy="277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Объект 3"/>
          <p:cNvPicPr/>
          <p:nvPr/>
        </p:nvPicPr>
        <p:blipFill>
          <a:blip r:embed="rId2"/>
          <a:stretch/>
        </p:blipFill>
        <p:spPr>
          <a:xfrm>
            <a:off x="2702520" y="1468800"/>
            <a:ext cx="6786720" cy="5150160"/>
          </a:xfrm>
          <a:prstGeom prst="rect">
            <a:avLst/>
          </a:prstGeom>
          <a:ln w="0"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577080" y="115560"/>
            <a:ext cx="11037600" cy="118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7200" b="1" strike="noStrike" spc="-1">
                <a:solidFill>
                  <a:srgbClr val="4472C4"/>
                </a:solidFill>
                <a:latin typeface="Times New Roman"/>
              </a:rPr>
              <a:t>Спасибо за работу! </a:t>
            </a:r>
            <a:endParaRPr lang="ru-RU" sz="7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69960" y="-2541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002060"/>
                </a:solidFill>
                <a:latin typeface="Times New Roman"/>
              </a:rPr>
              <a:t>Анализ деятельности РМО </a:t>
            </a:r>
            <a:r>
              <a:rPr lang="ru-RU" sz="4400" b="1" strike="noStrike" spc="-1" dirty="0" smtClean="0">
                <a:solidFill>
                  <a:srgbClr val="002060"/>
                </a:solidFill>
                <a:latin typeface="Times New Roman"/>
              </a:rPr>
              <a:t>2024-2025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49040" y="945000"/>
            <a:ext cx="4824360" cy="207972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Количество заседаний РМО в учебном году: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3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теоретические -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1,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практические - 2.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7" name="Table 3"/>
          <p:cNvGraphicFramePr/>
          <p:nvPr>
            <p:extLst>
              <p:ext uri="{D42A27DB-BD31-4B8C-83A1-F6EECF244321}">
                <p14:modId xmlns:p14="http://schemas.microsoft.com/office/powerpoint/2010/main" val="1247112552"/>
              </p:ext>
            </p:extLst>
          </p:nvPr>
        </p:nvGraphicFramePr>
        <p:xfrm>
          <a:off x="5087888" y="945000"/>
          <a:ext cx="6896880" cy="4705856"/>
        </p:xfrm>
        <a:graphic>
          <a:graphicData uri="http://schemas.openxmlformats.org/drawingml/2006/table">
            <a:tbl>
              <a:tblPr/>
              <a:tblGrid>
                <a:gridCol w="1782928"/>
                <a:gridCol w="3716072"/>
                <a:gridCol w="1397880"/>
              </a:tblGrid>
              <a:tr h="519480"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 marL="68400" marR="6840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Тема выступления </a:t>
                      </a: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теоретических РМО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Дата выступления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Дмитрунец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Е.П.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Статистические данные по итогам сдачи ОГЭ и ЕГЭ по биологии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Август 2024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451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Болотова И.Е.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учебного предмета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Август 2024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677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Большакова Н.А.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ВПР 11 класс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 2024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451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Овчинникова О.В.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Пронина О.А.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Качественный анализа ОГЭ, ЕГЭ с обозначением проблемных зон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 2024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677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Нестор Д.В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КИМ по химии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 2024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283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Нежданова А.А.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КИМ по биологии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 2024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451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Мамышева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Р.Е.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дистанционной встрече «Новая концепция биологического образования» (обмен опытом)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 2024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8" name="CustomShape 4"/>
          <p:cNvSpPr/>
          <p:nvPr/>
        </p:nvSpPr>
        <p:spPr>
          <a:xfrm>
            <a:off x="180750" y="3212976"/>
            <a:ext cx="4794840" cy="301644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Количество педагогов по предмету –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24: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- соответствие занимаемой должности -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/>
              </a:rPr>
              <a:t>5,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- 1 квалификационная категория - 11,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</a:rPr>
              <a:t>- высшая квалификационная категория - 8.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669960" y="-2541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002060"/>
                </a:solidFill>
                <a:latin typeface="Times New Roman"/>
              </a:rPr>
              <a:t>Анализ деятельности РМО </a:t>
            </a:r>
            <a:r>
              <a:rPr lang="ru-RU" sz="4400" b="1" strike="noStrike" spc="-1" dirty="0" smtClean="0">
                <a:solidFill>
                  <a:srgbClr val="002060"/>
                </a:solidFill>
                <a:latin typeface="Times New Roman"/>
              </a:rPr>
              <a:t>2024-2025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263352" y="980728"/>
            <a:ext cx="4104456" cy="240732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txBody>
          <a:bodyPr>
            <a:normAutofit fontScale="770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u="sng" strike="noStrike" spc="-1">
                <a:solidFill>
                  <a:srgbClr val="000000"/>
                </a:solidFill>
                <a:uFillTx/>
                <a:latin typeface="Times New Roman"/>
              </a:rPr>
              <a:t>Деятельность РМО с детьми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- Всероссийская олимпиада школьников по биологии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- Всероссийская олимпиада школьников по химии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- Муниципальный Турнир естествоиспытателей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91" name="Table 3"/>
          <p:cNvGraphicFramePr/>
          <p:nvPr>
            <p:extLst>
              <p:ext uri="{D42A27DB-BD31-4B8C-83A1-F6EECF244321}">
                <p14:modId xmlns:p14="http://schemas.microsoft.com/office/powerpoint/2010/main" val="2022156515"/>
              </p:ext>
            </p:extLst>
          </p:nvPr>
        </p:nvGraphicFramePr>
        <p:xfrm>
          <a:off x="4511824" y="994116"/>
          <a:ext cx="7544952" cy="4157861"/>
        </p:xfrm>
        <a:graphic>
          <a:graphicData uri="http://schemas.openxmlformats.org/drawingml/2006/table">
            <a:tbl>
              <a:tblPr/>
              <a:tblGrid>
                <a:gridCol w="1800200"/>
                <a:gridCol w="4320480"/>
                <a:gridCol w="1424272"/>
              </a:tblGrid>
              <a:tr h="3950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400" marR="6840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Тема выступления прак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тических РМО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Дата выступления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1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Овчинникова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О.В.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Открытый урок в 7 классе «Точка роста» - как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образовательное пространство для формирования ЕНГ»;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 2024 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252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  <a:tr h="858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Пронина О.А. 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Внеурочное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Профориентация на уроках химии»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 2024 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13349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Практикум по разработке КИМ </a:t>
                      </a: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4472C4"/>
                      </a:solidFill>
                    </a:lnT>
                    <a:lnB w="1224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solidFill>
                      <a:srgbClr val="4472C4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2" name="CustomShape 4"/>
          <p:cNvSpPr/>
          <p:nvPr/>
        </p:nvSpPr>
        <p:spPr>
          <a:xfrm>
            <a:off x="274981" y="3573016"/>
            <a:ext cx="4092827" cy="1937538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Работа РМО с молодыми специалистами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- Индивидуальные консультации;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- Освещение вопроса на РМО по теме «Требования к современному уроку»;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67123" y="2348880"/>
            <a:ext cx="10465163" cy="341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Августовское совещание педагогических работников Ирбитского муниципального образования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 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26 августа 2025 года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Рисунок 11" descr="Описание: C:\Users\1\AppData\Local\Microsoft\Windows\Temporary Internet Files\Content.Word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5" b="19371"/>
          <a:stretch>
            <a:fillRect/>
          </a:stretch>
        </p:blipFill>
        <p:spPr bwMode="auto">
          <a:xfrm>
            <a:off x="3983766" y="4743"/>
            <a:ext cx="473751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48D5599-D4D0-4FDE-8EDF-07FBFF3B62A8}"/>
              </a:ext>
            </a:extLst>
          </p:cNvPr>
          <p:cNvSpPr/>
          <p:nvPr/>
        </p:nvSpPr>
        <p:spPr>
          <a:xfrm>
            <a:off x="1583499" y="3281093"/>
            <a:ext cx="9985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задача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  повышение качества образования по предмету</a:t>
            </a:r>
          </a:p>
        </p:txBody>
      </p:sp>
    </p:spTree>
    <p:extLst>
      <p:ext uri="{BB962C8B-B14F-4D97-AF65-F5344CB8AC3E}">
        <p14:creationId xmlns:p14="http://schemas.microsoft.com/office/powerpoint/2010/main" val="65280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79376" y="95121"/>
            <a:ext cx="10225136" cy="398655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План работы на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2025-2026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учебный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год</a:t>
            </a:r>
            <a:r>
              <a:rPr lang="ru-RU" sz="2000" b="1" spc="-1" dirty="0">
                <a:latin typeface="Arial"/>
              </a:rPr>
              <a:t>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РМО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учителей биологии и химии </a:t>
            </a:r>
            <a:endParaRPr lang="ru-RU" sz="2000" b="1" strike="noStrike" spc="-1" dirty="0">
              <a:latin typeface="Arial"/>
            </a:endParaRPr>
          </a:p>
        </p:txBody>
      </p:sp>
      <p:pic>
        <p:nvPicPr>
          <p:cNvPr id="126" name="Picture 2"/>
          <p:cNvPicPr/>
          <p:nvPr/>
        </p:nvPicPr>
        <p:blipFill>
          <a:blip r:embed="rId2"/>
          <a:stretch/>
        </p:blipFill>
        <p:spPr>
          <a:xfrm>
            <a:off x="11064552" y="66382"/>
            <a:ext cx="1127449" cy="986353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982544"/>
              </p:ext>
            </p:extLst>
          </p:nvPr>
        </p:nvGraphicFramePr>
        <p:xfrm>
          <a:off x="191344" y="620688"/>
          <a:ext cx="11377264" cy="6139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897"/>
                <a:gridCol w="1927447"/>
                <a:gridCol w="8280920"/>
              </a:tblGrid>
              <a:tr h="19442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1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Установочное РМО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Организация образовательного процесса преподавания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биологии, химии в контексте ФГОС и ФООП».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Анализ работы РМО учителей биологии и химии за 2024-2025 учебный год;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Изменения в рабочей программе по предметам, использование конструктора рабочих программ;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планирование деятельности РМО в 2025-2026 учебном году;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знакомство с методическим письмом, разработанным Институтом содержания и методов обучения им. В.С.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Леднева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Организационные вопросы: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Создание списка жюри муниципального этапа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Создание списка экспертов, анализирующих результаты ВПР весны 2026 года;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Октябрь 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Заседание 2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Информационно-методический день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«Качество образования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Тема: «Современный урок биологии и химии: устранение учебных дефицитов школьников и профессиональных пробелов педагогов. Практико-ориентированный подход»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Анализ результатов оценочных процедур (дефициты и их причины)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Практическая работа для педагогов по решению заданий с подробным решением.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«Современные уроки биологии и химии: практика достижения высокого результата».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Ведение документации учителем (рабочие программы учебных предметов, журнал ТБ, журнал техники безопасности, ведение тетрадей обучающихся).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3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Зайковская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№ 2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Современный урок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биология и химия -  практические приемы и успешный опыт учителей»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Открытый урок «Биология: методика современного урока с применением оборудования Центра “Точка Роста”»;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Открытый урок «Химия: организация современного урока с оборудованием Центра «Точка Роста»».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4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Научно-практическая педагогическая конференция 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 «Формирование функциональной грамотности как одной из составляющих повышения качества образования».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«Мониторинг функциональной грамотности: связь заданий 2024-2025 учебного года с содержанием курса биологии и химии»;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естественно-научной грамотности у обучающихся средствами биологии и химии: ключевые стратегии и приёмы» (Практическая часть).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2"/>
          <p:cNvSpPr/>
          <p:nvPr/>
        </p:nvSpPr>
        <p:spPr>
          <a:xfrm>
            <a:off x="479376" y="95121"/>
            <a:ext cx="10225136" cy="398655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План работы на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2025-2026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учебный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год</a:t>
            </a:r>
            <a:r>
              <a:rPr lang="ru-RU" sz="2000" b="1" spc="-1" dirty="0">
                <a:latin typeface="Arial"/>
              </a:rPr>
              <a:t>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/>
              </a:rPr>
              <a:t>РМО </a:t>
            </a: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</a:rPr>
              <a:t>учителей биологии и химии </a:t>
            </a:r>
            <a:endParaRPr lang="ru-RU" sz="2000" b="1" strike="noStrike" spc="-1" dirty="0">
              <a:latin typeface="Arial"/>
            </a:endParaRPr>
          </a:p>
        </p:txBody>
      </p:sp>
      <p:pic>
        <p:nvPicPr>
          <p:cNvPr id="126" name="Picture 2"/>
          <p:cNvPicPr/>
          <p:nvPr/>
        </p:nvPicPr>
        <p:blipFill>
          <a:blip r:embed="rId2"/>
          <a:stretch/>
        </p:blipFill>
        <p:spPr>
          <a:xfrm>
            <a:off x="11064552" y="66382"/>
            <a:ext cx="1127449" cy="986353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075794"/>
              </p:ext>
            </p:extLst>
          </p:nvPr>
        </p:nvGraphicFramePr>
        <p:xfrm>
          <a:off x="119336" y="512626"/>
          <a:ext cx="11377264" cy="6296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897"/>
                <a:gridCol w="1711423"/>
                <a:gridCol w="8496944"/>
              </a:tblGrid>
              <a:tr h="19442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1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Установочное РМО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Организация образовательного процесса преподавания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биологии, химии в контексте ФГОС и ФООП».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Анализ работы РМО учителей биологии и химии за 2024-2025 учебный год;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Изменения в рабочей программе по предметам, использование конструктора рабочих программ;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планирование деятельности РМО в 2025-2026 учебном году;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знакомство с методическим письмом, разработанным Институтом содержания и методов обучения им. В.С.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Леднева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Организационные вопросы: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Создание списка жюри муниципального этапа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ВсОШ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Создание списка экспертов, анализирующих результаты ВПР весны 2026 года;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Октябрь 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Заседание 2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Информационно-методический день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«Качество образования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Тема: «Современный урок биологии и химии: устранение учебных дефицитов школьников и профессиональных пробелов педагогов. Практико-ориентированный подход»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Анализ результатов оценочных процедур (дефициты и их причины)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Практическая работа для педагогов по решению заданий с подробным решением.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«Современные уроки биологии и химии: практика достижения высокого результата». 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Ведение документации учителем (рабочие программы учебных предметов, журнал ТБ, журнал техники безопасности, ведение тетрадей обучающихся).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3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Зайковская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№ 2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Выездное РМО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Современный урок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и химия -  практические приемы и успешный опыт учителей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•Открытый урок «Биология: методика современного урока с применением оборудования Центра “Точка Роста”»;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Открытый урок «Химия: организация современного урока с оборудованием Центра «Точка Роста»».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4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Научно-практическая педагогическая конференция 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 «Формирование функциональной грамотности как одной из составляющих повышения качества образования».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«Мониторинг функциональной грамотности: связь заданий 2024-2025 учебного года с содержанием курса биологии и химии»;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естественно-научной грамотности у обучающихся средствами биологии и химии: ключевые стратегии и приёмы» (Практическая часть).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успеха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занятий обучающихся по подготовке к ЕГЭ по биологии в рамках «Школы успеха»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48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2298" y="-99392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002060"/>
                </a:solidFill>
                <a:latin typeface="Times New Roman"/>
              </a:rPr>
              <a:t>План работы 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91344" y="963720"/>
            <a:ext cx="11129760" cy="498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ru-RU" sz="24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ормирования </a:t>
            </a:r>
            <a:r>
              <a:rPr lang="ru-RU" sz="24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как одной из составляющих повышения качества образования. </a:t>
            </a:r>
            <a:endParaRPr lang="ru-RU" sz="2400" b="1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2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изучить задания мониторинга функциональной грамотности прошлого года, 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2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соотнести их со «своим» предметом; 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2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подумать, как средствами предмета сформировать у обучающихся ту или иную компетентность (грамотность);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2400" spc="-1" dirty="0" smtClean="0">
                <a:solidFill>
                  <a:srgbClr val="000000"/>
                </a:solidFill>
                <a:latin typeface="Calibri"/>
              </a:rPr>
              <a:t>2. </a:t>
            </a:r>
            <a:r>
              <a:rPr lang="ru-RU" sz="24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4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дефицитов обучающихся и педагогов через анализ результатов оценочных процедур 2025 </a:t>
            </a:r>
            <a:r>
              <a:rPr lang="ru-RU" sz="24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457560" indent="-457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AutoNum type="arabicParenR"/>
            </a:pPr>
            <a:r>
              <a:rPr lang="ru-RU" sz="2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вычленить </a:t>
            </a:r>
            <a:r>
              <a:rPr lang="ru-RU" sz="2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анализа самые повторяющиеся </a:t>
            </a:r>
            <a:r>
              <a:rPr lang="ru-RU" sz="2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дефициты;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24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попробовать найти причину дефицитов;</a:t>
            </a:r>
          </a:p>
          <a:p>
            <a:pPr marL="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ru-RU" sz="24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организовать практическую работу по решению подобных заданий педагогами на заседании РМО с подробным разбором решения</a:t>
            </a: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5" name="Рисунок 3"/>
          <p:cNvPicPr/>
          <p:nvPr/>
        </p:nvPicPr>
        <p:blipFill>
          <a:blip r:embed="rId2"/>
          <a:stretch/>
        </p:blipFill>
        <p:spPr>
          <a:xfrm>
            <a:off x="10789560" y="5589240"/>
            <a:ext cx="1291248" cy="1179832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927000" y="163440"/>
            <a:ext cx="10515240" cy="891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 smtClean="0">
                <a:solidFill>
                  <a:srgbClr val="002060"/>
                </a:solidFill>
                <a:latin typeface="Times New Roman"/>
              </a:rPr>
              <a:t>Изменения </a:t>
            </a:r>
            <a:r>
              <a:rPr lang="ru-RU" sz="3600" b="1" spc="-1" dirty="0">
                <a:solidFill>
                  <a:srgbClr val="002060"/>
                </a:solidFill>
                <a:latin typeface="Times New Roman"/>
              </a:rPr>
              <a:t>в рабочей программе по предметам, использование конструктора рабочих программ</a:t>
            </a:r>
            <a:endParaRPr lang="ru-RU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0" y="1682194"/>
            <a:ext cx="11510846" cy="13147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3" y="2996952"/>
            <a:ext cx="11436041" cy="1964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" y="260648"/>
            <a:ext cx="12064371" cy="64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87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1112</Words>
  <Application>Microsoft Office PowerPoint</Application>
  <PresentationFormat>Произвольный</PresentationFormat>
  <Paragraphs>174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Установочное заседание районного методического объединения учителей биологии и химии</dc:title>
  <dc:subject/>
  <dc:creator>AcerN15W4</dc:creator>
  <dc:description/>
  <cp:lastModifiedBy>User</cp:lastModifiedBy>
  <cp:revision>48</cp:revision>
  <dcterms:created xsi:type="dcterms:W3CDTF">2023-08-27T18:41:25Z</dcterms:created>
  <dcterms:modified xsi:type="dcterms:W3CDTF">2025-09-09T11:36:27Z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