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2"/>
  </p:notesMasterIdLst>
  <p:sldIdLst>
    <p:sldId id="298" r:id="rId2"/>
    <p:sldId id="297" r:id="rId3"/>
    <p:sldId id="296" r:id="rId4"/>
    <p:sldId id="295" r:id="rId5"/>
    <p:sldId id="294" r:id="rId6"/>
    <p:sldId id="293" r:id="rId7"/>
    <p:sldId id="292" r:id="rId8"/>
    <p:sldId id="291" r:id="rId9"/>
    <p:sldId id="290" r:id="rId10"/>
    <p:sldId id="289" r:id="rId11"/>
    <p:sldId id="288" r:id="rId12"/>
    <p:sldId id="287" r:id="rId13"/>
    <p:sldId id="286" r:id="rId14"/>
    <p:sldId id="285" r:id="rId15"/>
    <p:sldId id="284" r:id="rId16"/>
    <p:sldId id="283" r:id="rId17"/>
    <p:sldId id="282" r:id="rId18"/>
    <p:sldId id="281" r:id="rId19"/>
    <p:sldId id="280" r:id="rId20"/>
    <p:sldId id="279" r:id="rId21"/>
    <p:sldId id="278" r:id="rId22"/>
    <p:sldId id="277" r:id="rId23"/>
    <p:sldId id="276" r:id="rId24"/>
    <p:sldId id="275" r:id="rId25"/>
    <p:sldId id="274" r:id="rId26"/>
    <p:sldId id="273" r:id="rId27"/>
    <p:sldId id="256" r:id="rId28"/>
    <p:sldId id="260" r:id="rId29"/>
    <p:sldId id="261" r:id="rId30"/>
    <p:sldId id="262" r:id="rId31"/>
    <p:sldId id="263" r:id="rId32"/>
    <p:sldId id="264" r:id="rId33"/>
    <p:sldId id="265" r:id="rId34"/>
    <p:sldId id="266" r:id="rId35"/>
    <p:sldId id="267" r:id="rId36"/>
    <p:sldId id="268" r:id="rId37"/>
    <p:sldId id="269" r:id="rId38"/>
    <p:sldId id="270" r:id="rId39"/>
    <p:sldId id="271" r:id="rId40"/>
    <p:sldId id="272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A2E1C-3497-44E2-BB89-B11421A831A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8E540-3947-49AF-99C7-E670E9F234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70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8E540-3947-49AF-99C7-E670E9F234B1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273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8E540-3947-49AF-99C7-E670E9F234B1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586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A8E540-3947-49AF-99C7-E670E9F234B1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720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430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755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3361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357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9178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426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836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140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544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397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643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444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97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84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945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565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7373C-1668-41E9-935B-A324130B946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9F83CF3-24FB-4D36-B69C-321ABB4194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517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5549" y="1085382"/>
            <a:ext cx="11233248" cy="280831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Естественнонаучная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грамотность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рамках предмета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Изобразительное искусство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3445" y="764704"/>
            <a:ext cx="10081120" cy="745441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50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371" y="1412776"/>
            <a:ext cx="3936437" cy="4896544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Разделить альбомный лист пополам, по вертикали и горизонтали.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Выполнить деление угла пополам при помощи чертежных инструментов.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uRZs5Id5hjG0wD-vx7fZQkP38lQ9Snl9pJVQw9_uwSbTc7VorFLDHnKrjPb7Q22SODP78OxM2FBji_lV9yHkrqYx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4113655" y="1846264"/>
            <a:ext cx="6494847" cy="4022725"/>
          </a:xfrm>
        </p:spPr>
      </p:pic>
      <p:sp>
        <p:nvSpPr>
          <p:cNvPr id="8" name="Прямоугольник 7"/>
          <p:cNvSpPr/>
          <p:nvPr/>
        </p:nvSpPr>
        <p:spPr>
          <a:xfrm>
            <a:off x="719403" y="692697"/>
            <a:ext cx="1056117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Построение паутинки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04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Построение паутинки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NuS5IhA8RR9T2eaBT-csp41WRsf2i-OA7jXJMLeZrXRDlTi59PvLG0W0Rwy9tuh5erFLoDDLmBFoovuuWNTpXsSs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0000"/>
          </a:blip>
          <a:srcRect l="1272"/>
          <a:stretch>
            <a:fillRect/>
          </a:stretch>
        </p:blipFill>
        <p:spPr>
          <a:xfrm rot="16200000">
            <a:off x="2343293" y="676986"/>
            <a:ext cx="3816423" cy="6872180"/>
          </a:xfrm>
        </p:spPr>
      </p:pic>
      <p:sp>
        <p:nvSpPr>
          <p:cNvPr id="5" name="Прямоугольник 4"/>
          <p:cNvSpPr/>
          <p:nvPr/>
        </p:nvSpPr>
        <p:spPr>
          <a:xfrm>
            <a:off x="8304247" y="2276873"/>
            <a:ext cx="36484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Отложить на каждом </a:t>
            </a:r>
          </a:p>
          <a:p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луче по три отрезка на расстоянии 3 см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62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4459" y="169096"/>
            <a:ext cx="8359093" cy="68462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Построение паутинки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NpIgLS3z5PHbd11h1HC2vvNWs4m0ppOQDvrVlWU8SH5ROGKNkqPkEnM1X3O2EMnk-R5urG-3cKIoxdg1ffbkIGE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4113655" y="1846264"/>
            <a:ext cx="5822772" cy="4022725"/>
          </a:xfrm>
        </p:spPr>
      </p:pic>
      <p:sp>
        <p:nvSpPr>
          <p:cNvPr id="5" name="Прямоугольник 4"/>
          <p:cNvSpPr/>
          <p:nvPr/>
        </p:nvSpPr>
        <p:spPr>
          <a:xfrm>
            <a:off x="1007435" y="1047981"/>
            <a:ext cx="102731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Соединяем полученные точки дугами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06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0470" y="260649"/>
            <a:ext cx="8071061" cy="900649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в цвете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0221107_1841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99346" y="1883363"/>
            <a:ext cx="7151511" cy="4022725"/>
          </a:xfrm>
        </p:spPr>
      </p:pic>
      <p:sp>
        <p:nvSpPr>
          <p:cNvPr id="5" name="Прямоугольник 4"/>
          <p:cNvSpPr/>
          <p:nvPr/>
        </p:nvSpPr>
        <p:spPr>
          <a:xfrm>
            <a:off x="335360" y="1700809"/>
            <a:ext cx="480053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Берем для работы цвета радуги + коричневый.</a:t>
            </a:r>
          </a:p>
          <a:p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центре паутинки цвет + белый, второй круг – чистые цвета, внешний круг – цвет + серый.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6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>
                <a:latin typeface="Times New Roman" pitchFamily="18" charset="0"/>
                <a:cs typeface="Times New Roman" pitchFamily="18" charset="0"/>
              </a:rPr>
              <a:t>Обводка               Дорисовка </a:t>
            </a:r>
          </a:p>
        </p:txBody>
      </p:sp>
      <p:pic>
        <p:nvPicPr>
          <p:cNvPr id="4" name="Содержимое 3" descr="-aSV8Q93uoDA_Ekupzr8UobbdFnbmnWO0A-jju_iwhaMgexJJ0U1-X8sbVZsWSgn_Sr8yTmmjGR6Z_spvT6_UZm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1427481" y="752703"/>
            <a:ext cx="2808312" cy="499255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979" y="1916832"/>
            <a:ext cx="5956652" cy="323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4720" y="83833"/>
            <a:ext cx="8071061" cy="90064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Работы учеников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qwr0M7i6Zzdu6xnF6udXKKPAcYKNpRi3VO7C5AJdbNg3VNIFCODbw3uyMIxJgBtWQZVzw8aPw4zsauEfdeO5Gr_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2123559" y="368435"/>
            <a:ext cx="2376264" cy="4224469"/>
          </a:xfrm>
        </p:spPr>
      </p:pic>
      <p:pic>
        <p:nvPicPr>
          <p:cNvPr id="11" name="Содержимое 3" descr="-50jO90LNkWvPdMfJK7yqXiXh5fjgHUSo3Ke-t9doTnpF4c1i9D1IBQ9KHXoUrifIMuouRLSgax4NQOkk0whgUy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7525158" y="153638"/>
            <a:ext cx="2358262" cy="4192465"/>
          </a:xfrm>
          <a:prstGeom prst="rect">
            <a:avLst/>
          </a:prstGeom>
        </p:spPr>
      </p:pic>
      <p:pic>
        <p:nvPicPr>
          <p:cNvPr id="12" name="Содержимое 5" descr="3JvQw6fPZ5N8YpwZaIHwKfKMOMjmhsz6IxyT36M49iIG6EyjhDwKU1UVZTVs4DTIpNgGJuGf87lfq0Kmsw7ds1gB.jpg"/>
          <p:cNvPicPr>
            <a:picLocks noChangeAspect="1"/>
          </p:cNvPicPr>
          <p:nvPr/>
        </p:nvPicPr>
        <p:blipFill>
          <a:blip r:embed="rId4" cstate="print"/>
          <a:srcRect t="6383" r="3394"/>
          <a:stretch>
            <a:fillRect/>
          </a:stretch>
        </p:blipFill>
        <p:spPr>
          <a:xfrm rot="5400000">
            <a:off x="2469661" y="2974887"/>
            <a:ext cx="2452145" cy="4224469"/>
          </a:xfrm>
          <a:prstGeom prst="rect">
            <a:avLst/>
          </a:prstGeom>
        </p:spPr>
      </p:pic>
      <p:pic>
        <p:nvPicPr>
          <p:cNvPr id="13" name="Содержимое 9" descr="5jj6CvwfcOrvu8fQVFBreLfLk_J_EKg_lJsH-zCIKzUsfcVpSIAjJIIRmwrfJZQr5nXbhKt2M5zc7yczvaQXbD_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7494564" y="2776137"/>
            <a:ext cx="2419448" cy="430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44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Формирование естественно-научной грамотности на уроках русского языка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18857" y="4712065"/>
            <a:ext cx="7738155" cy="1209764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8806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326" y="1451425"/>
            <a:ext cx="607474" cy="399147"/>
          </a:xfrm>
        </p:spPr>
        <p:txBody>
          <a:bodyPr>
            <a:normAutofit fontScale="90000"/>
          </a:bodyPr>
          <a:lstStyle/>
          <a:p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8983" y="783771"/>
            <a:ext cx="8915400" cy="377762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b="1" dirty="0" smtClean="0"/>
              <a:t>Торжественно объявленная тема урока чаще всего не интересна ученикам, и получается скучный традиционный урок. Чтобы этого не произошло можно использовать специальный прием, условно называемый «яркое пятно». В качестве «яркого пятна» могут быть использованы сказки и легенды, фрагменты из художественной литературы, шутки, ребусы, кроссворды, научные тексты. Словом, разнообразный материал, способный заинтриговать и захватить внимание учеников, но обязательно связанный с темой урока.</a:t>
            </a:r>
          </a:p>
          <a:p>
            <a:pPr marL="0" indent="0" algn="just">
              <a:buNone/>
            </a:pPr>
            <a:r>
              <a:rPr lang="ru-RU" sz="2400" b="1" dirty="0" smtClean="0"/>
              <a:t>С помощью данного приема, так же можно и формировать естественнонаучную грамотность.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3352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5611" y="21045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Урок русского языка 4класс </a:t>
            </a:r>
            <a:br>
              <a:rPr lang="ru-RU" dirty="0" smtClean="0"/>
            </a:br>
            <a:r>
              <a:rPr lang="ru-RU" dirty="0" smtClean="0"/>
              <a:t>тема: «Имя прилагательное. Повторение»</a:t>
            </a:r>
            <a:endParaRPr lang="ru-RU" dirty="0"/>
          </a:p>
        </p:txBody>
      </p:sp>
      <p:pic>
        <p:nvPicPr>
          <p:cNvPr id="1026" name="Picture 2" descr="109877809 1405824 2011090223141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53" y="1865744"/>
            <a:ext cx="4558532" cy="341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0982" y="1502688"/>
            <a:ext cx="6096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Слоны – очень ________животные высотой до трёх метров. Самое ____________у слона – хобот. Это – сросшиеся нос и верхняя губа. Хоботом он собирает пищу, пьёт и защищается от врагов. Хоботом слон может поднять с земли __________ бревно и даже __________ спичку. Между собой слоны тоже общаются хоботом. Матери трогают им лоб заболевшего малыша, как будто хотят измерить </a:t>
            </a:r>
            <a:r>
              <a:rPr lang="ru-RU" dirty="0" err="1" smtClean="0"/>
              <a:t>температуру.Слоны</a:t>
            </a:r>
            <a:r>
              <a:rPr lang="ru-RU" dirty="0" smtClean="0"/>
              <a:t> живут семьями. Семью возглавляет ________ слониха. Матери заботятся о детях до 10-15 лет. Питаются слоны травой, ветками, корнями и плодами. В день слон съедает до 200 килограммов пищи и выпивает до 10 вёдер воды. Слоны – _______животные. У них _________ память. И добро, и зло, причинённое им, они помнят всю жизнь. </a:t>
            </a:r>
          </a:p>
          <a:p>
            <a:r>
              <a:rPr lang="ru-RU" dirty="0"/>
              <a:t>(</a:t>
            </a:r>
            <a:r>
              <a:rPr lang="ru-RU" dirty="0" smtClean="0"/>
              <a:t>Крупные, маленькие, страшное, удивительное, огромное, крошечную, старая, сильная, умные, глупые, плохая, хорошая)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630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0057" y="522514"/>
            <a:ext cx="9414555" cy="538870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b="1" dirty="0" smtClean="0"/>
              <a:t>Слоны – очень крупные животные высотой до трёх метров. Самое удивительное у слона – хобот. Это – сросшиеся нос и верхняя губа. Хоботом он собирает пищу, пьёт и защищается от врагов. Хоботом слон может поднять с земли огромное бревно и даже маленькую спичку. Между собой слоны тоже общаются хоботом. Матери трогают им лоб заболевшего малыша, как будто хотят измерить температуру. Слоны живут семьями. Семью возглавляет старая слониха. Матери заботятся о детях до 10-15 лет</a:t>
            </a:r>
            <a:r>
              <a:rPr lang="ru-RU" sz="2400" b="1" dirty="0" smtClean="0"/>
              <a:t>. Питаются </a:t>
            </a:r>
            <a:r>
              <a:rPr lang="ru-RU" sz="2400" b="1" dirty="0" smtClean="0"/>
              <a:t>слоны травой, ветками, корнями и плодами. В день слон съедает до 200 килограммов пищи и выпивает до 10 вёдер воды. Слоны – умные животные. У них отличная память. И добро, и зло, причинённое им, они помнят всю жизнь.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9256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7446" y="116633"/>
            <a:ext cx="8071061" cy="612617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35" y="975271"/>
            <a:ext cx="11040193" cy="538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22191" t="15051" r="20213" b="61232"/>
          <a:stretch/>
        </p:blipFill>
        <p:spPr bwMode="auto">
          <a:xfrm>
            <a:off x="397164" y="1110344"/>
            <a:ext cx="11098150" cy="44314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322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6" y="343911"/>
            <a:ext cx="11151029" cy="200223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Формирование естественнонаучной грамотности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уроке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математики в 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 классе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:\Users\FirstUser\Desktop\stock-vector-geography-outline-concept-vector-illustration-atlas-earth-study-and-environment-research-1556197367.jpg"/>
          <p:cNvPicPr>
            <a:picLocks noGrp="1"/>
          </p:cNvPicPr>
          <p:nvPr>
            <p:ph idx="1"/>
          </p:nvPr>
        </p:nvPicPr>
        <p:blipFill>
          <a:blip r:embed="rId2" cstate="print"/>
          <a:srcRect r="1766" b="14441"/>
          <a:stretch>
            <a:fillRect/>
          </a:stretch>
        </p:blipFill>
        <p:spPr bwMode="auto">
          <a:xfrm>
            <a:off x="1586920" y="2349501"/>
            <a:ext cx="9799211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111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49817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Вычислить площади : помещения, окна и двери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Содержимое 3" descr="C:\Users\FirstUser\Desktop\7b2518d3bdce82acda774b1616cf7003.jpeg"/>
          <p:cNvPicPr>
            <a:picLocks noGrp="1"/>
          </p:cNvPicPr>
          <p:nvPr>
            <p:ph idx="1"/>
          </p:nvPr>
        </p:nvPicPr>
        <p:blipFill>
          <a:blip r:embed="rId2" cstate="print"/>
          <a:srcRect l="14286" t="24217" r="16854" b="5698"/>
          <a:stretch>
            <a:fillRect/>
          </a:stretch>
        </p:blipFill>
        <p:spPr bwMode="auto">
          <a:xfrm>
            <a:off x="2543606" y="2060848"/>
            <a:ext cx="786751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106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FirstUser\Desktop\e373c3ec8eaa725bf92096d804e354f7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7489" y="1412776"/>
            <a:ext cx="4173937" cy="21602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44684" y="1340768"/>
            <a:ext cx="47518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пом.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lang="ru-RU" sz="2000" baseline="30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ru-RU" sz="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окна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lang="ru-RU" sz="2000" baseline="30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ru-RU" sz="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двери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lang="en-US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=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sz="26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lang="ru-RU" sz="2000" baseline="30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 descr="C:\Users\FirstUser\Desktop\img-30813-16163495339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1957" y="3284984"/>
            <a:ext cx="6096696" cy="3096344"/>
          </a:xfrm>
          <a:prstGeom prst="rect">
            <a:avLst/>
          </a:prstGeom>
          <a:noFill/>
        </p:spPr>
      </p:pic>
      <p:pic>
        <p:nvPicPr>
          <p:cNvPr id="1026" name="Picture 2" descr="C:\Users\FirstUser\Desktop\9614.png_86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3606" y="4005064"/>
            <a:ext cx="1729317" cy="23029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164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sz="48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С помощью метровой линейки и рулетки измерить длину и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ширину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класса. Вычислить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площадь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пола.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FirstUser\Desktop\59607_middl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7294" y="4229278"/>
            <a:ext cx="2688299" cy="1762004"/>
          </a:xfrm>
          <a:prstGeom prst="rect">
            <a:avLst/>
          </a:prstGeom>
          <a:noFill/>
        </p:spPr>
      </p:pic>
      <p:pic>
        <p:nvPicPr>
          <p:cNvPr id="7172" name="Picture 4" descr="C:\Users\FirstUser\Desktop\clipart-brain-electricity-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04246" y="3454096"/>
            <a:ext cx="3360373" cy="2788835"/>
          </a:xfrm>
          <a:prstGeom prst="rect">
            <a:avLst/>
          </a:prstGeom>
          <a:noFill/>
        </p:spPr>
      </p:pic>
      <p:pic>
        <p:nvPicPr>
          <p:cNvPr id="1026" name="Picture 2" descr="https://img2.freepng.ru/20180609/tve/kisspng-tape-measures-stanley-hand-tools-black-decker-5b1c1f3ec085e9.79161860152856966278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829" y="4293097"/>
            <a:ext cx="3773744" cy="169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934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Примеры заданий</a:t>
            </a:r>
            <a:endParaRPr lang="ru-RU" sz="3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:\Users\FirstUser\Desktop\20230315_0816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67" y="1412776"/>
            <a:ext cx="4512501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FirstUser\Desktop\f_JUBZ5q3j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7968" y="3140969"/>
            <a:ext cx="3936437" cy="3321015"/>
          </a:xfrm>
          <a:prstGeom prst="rect">
            <a:avLst/>
          </a:prstGeom>
          <a:noFill/>
        </p:spPr>
      </p:pic>
      <p:pic>
        <p:nvPicPr>
          <p:cNvPr id="7" name="Рисунок 6" descr="C:\Users\FirstUser\Desktop\moro-m-i-matematika-3-klass-uchebnik-chast-1-1200x630_0.jpeg"/>
          <p:cNvPicPr/>
          <p:nvPr/>
        </p:nvPicPr>
        <p:blipFill>
          <a:blip r:embed="rId4" cstate="print"/>
          <a:srcRect l="30498" r="28892"/>
          <a:stretch>
            <a:fillRect/>
          </a:stretch>
        </p:blipFill>
        <p:spPr bwMode="auto">
          <a:xfrm rot="940151">
            <a:off x="8574729" y="1139369"/>
            <a:ext cx="2701904" cy="2314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244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Примеры заданий в учебнике</a:t>
            </a:r>
            <a:endParaRPr lang="ru-RU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FirstUser\Desktop\stranica_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1477" y="1196752"/>
            <a:ext cx="3344832" cy="3024336"/>
          </a:xfrm>
          <a:prstGeom prst="rect">
            <a:avLst/>
          </a:prstGeom>
          <a:noFill/>
        </p:spPr>
      </p:pic>
      <p:pic>
        <p:nvPicPr>
          <p:cNvPr id="3075" name="Picture 3" descr="C:\Users\FirstUser\Desktop\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1851" y="1700808"/>
            <a:ext cx="3455843" cy="3456384"/>
          </a:xfrm>
          <a:prstGeom prst="rect">
            <a:avLst/>
          </a:prstGeom>
          <a:noFill/>
        </p:spPr>
      </p:pic>
      <p:pic>
        <p:nvPicPr>
          <p:cNvPr id="6" name="Содержимое 5" descr="C:\Users\FirstUser\Desktop\87.jpg"/>
          <p:cNvPicPr>
            <a:picLocks noGrp="1"/>
          </p:cNvPicPr>
          <p:nvPr>
            <p:ph idx="1"/>
          </p:nvPr>
        </p:nvPicPr>
        <p:blipFill>
          <a:blip r:embed="rId4" cstate="print"/>
          <a:srcRect t="11178" r="19422" b="15144"/>
          <a:stretch>
            <a:fillRect/>
          </a:stretch>
        </p:blipFill>
        <p:spPr bwMode="auto">
          <a:xfrm>
            <a:off x="8208235" y="2132856"/>
            <a:ext cx="316835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352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2640" y="1066800"/>
            <a:ext cx="9753600" cy="53543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Формирование естественнонаучной грамотности на уроках математики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                          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                           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</a:rPr>
              <a:t>Ширшева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Н.Ф., учитель математики    </a:t>
            </a:r>
            <a:b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     МОУ «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</a:rPr>
              <a:t>Осинцевская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ООШ»</a:t>
            </a:r>
            <a:endParaRPr lang="ru-RU" sz="105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34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2641" y="410750"/>
            <a:ext cx="9513252" cy="128089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Задания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для обучающихся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7 класса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1381972"/>
              </p:ext>
            </p:extLst>
          </p:nvPr>
        </p:nvGraphicFramePr>
        <p:xfrm>
          <a:off x="681038" y="1482725"/>
          <a:ext cx="11298238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49119"/>
                <a:gridCol w="5649119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Задание. </a:t>
                      </a:r>
                      <a:r>
                        <a:rPr lang="ru-RU" sz="1800" b="1" u="sng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ВЫСОТА СНЕЖНОГО ПОКРОВА.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Чтобы измерить высоту снежного покрова, метеоролог один раз в сутки, в 9 часов утра, выходит на специальную площадку и снегомерной рейкой измеряет высоту снежного покрова на метеостанции (в сантиметрах). Он делает три замера в разных частях площадки, а затем вычисляет среднее значение (</a:t>
                      </a:r>
                      <a:r>
                        <a:rPr lang="ru-RU" sz="1800" b="1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результат округляется до целого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 Рейка для измерения высоты снежного покрова − это обычная линейка, и она не изменилась за последние 100 лет. Это позволяет сравнивать нынешнюю погоду с той, что была в прошедшие века.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 rotWithShape="1">
          <a:blip r:embed="rId3"/>
          <a:srcRect b="8197"/>
          <a:stretch/>
        </p:blipFill>
        <p:spPr>
          <a:xfrm>
            <a:off x="6911022" y="1691640"/>
            <a:ext cx="4508818" cy="438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3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6080" y="284480"/>
            <a:ext cx="10210800" cy="1991360"/>
          </a:xfrm>
        </p:spPr>
        <p:txBody>
          <a:bodyPr>
            <a:noAutofit/>
          </a:bodyPr>
          <a:lstStyle/>
          <a:p>
            <a:r>
              <a:rPr lang="ru-RU" sz="2400" b="1" i="1" dirty="0"/>
              <a:t>Ниже дан график высоты снежного покрова в Москве на 1 января в 2000 –2015 гг. В таблице приведено несколько утверждений. Для каждого утверждения укажите год, к которому это утверждение относится. Используйте данные графика и </a:t>
            </a:r>
            <a:r>
              <a:rPr lang="ru-RU" sz="2400" b="1" i="1" dirty="0" err="1"/>
              <a:t>инфографики</a:t>
            </a:r>
            <a:r>
              <a:rPr lang="ru-RU" sz="2400" b="1" i="1" dirty="0"/>
              <a:t> на вкладке.</a:t>
            </a:r>
            <a:br>
              <a:rPr lang="ru-RU" sz="2400" b="1" i="1" dirty="0"/>
            </a:br>
            <a:endParaRPr lang="ru-RU" sz="2400" b="1" i="1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307" y="2780982"/>
            <a:ext cx="4321493" cy="3650297"/>
          </a:xfrm>
          <a:prstGeom prst="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6623367" y="2780981"/>
            <a:ext cx="4959033" cy="3650297"/>
            <a:chOff x="0" y="0"/>
            <a:chExt cx="4562475" cy="2909744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/>
            <a:srcRect b="2644"/>
            <a:stretch/>
          </p:blipFill>
          <p:spPr>
            <a:xfrm>
              <a:off x="29227" y="0"/>
              <a:ext cx="4527766" cy="1048641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/>
            <a:srcRect t="1749"/>
            <a:stretch/>
          </p:blipFill>
          <p:spPr>
            <a:xfrm>
              <a:off x="0" y="1075489"/>
              <a:ext cx="4562475" cy="18342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875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340768"/>
            <a:ext cx="10972800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14" y="548680"/>
            <a:ext cx="5088569" cy="20484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8963" y="286604"/>
            <a:ext cx="4479544" cy="23275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3745" y="3068961"/>
            <a:ext cx="5145469" cy="257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5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8652" y="497840"/>
            <a:ext cx="9877108" cy="5963920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2396172" y="746124"/>
            <a:ext cx="8840788" cy="5471795"/>
            <a:chOff x="0" y="0"/>
            <a:chExt cx="9026730" cy="6450795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0" y="3354655"/>
              <a:ext cx="9026730" cy="3096140"/>
              <a:chOff x="0" y="3354655"/>
              <a:chExt cx="9026730" cy="3096140"/>
            </a:xfrm>
          </p:grpSpPr>
          <p:grpSp>
            <p:nvGrpSpPr>
              <p:cNvPr id="17" name="Группа 16"/>
              <p:cNvGrpSpPr/>
              <p:nvPr/>
            </p:nvGrpSpPr>
            <p:grpSpPr>
              <a:xfrm>
                <a:off x="0" y="4265473"/>
                <a:ext cx="9026730" cy="2185322"/>
                <a:chOff x="0" y="4265473"/>
                <a:chExt cx="9026730" cy="2185322"/>
              </a:xfrm>
            </p:grpSpPr>
            <p:pic>
              <p:nvPicPr>
                <p:cNvPr id="19" name="Рисунок 1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649" y="5164500"/>
                  <a:ext cx="9005060" cy="628845"/>
                </a:xfrm>
                <a:prstGeom prst="rect">
                  <a:avLst/>
                </a:prstGeom>
              </p:spPr>
            </p:pic>
            <p:pic>
              <p:nvPicPr>
                <p:cNvPr id="20" name="Рисунок 19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3648" y="5861584"/>
                  <a:ext cx="6782474" cy="589211"/>
                </a:xfrm>
                <a:prstGeom prst="rect">
                  <a:avLst/>
                </a:prstGeom>
              </p:spPr>
            </p:pic>
            <p:pic>
              <p:nvPicPr>
                <p:cNvPr id="21" name="Рисунок 2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4265473"/>
                  <a:ext cx="9026730" cy="803492"/>
                </a:xfrm>
                <a:prstGeom prst="rect">
                  <a:avLst/>
                </a:prstGeom>
              </p:spPr>
            </p:pic>
          </p:grpSp>
          <p:pic>
            <p:nvPicPr>
              <p:cNvPr id="18" name="Рисунок 1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648" y="3354655"/>
                <a:ext cx="6792483" cy="842579"/>
              </a:xfrm>
              <a:prstGeom prst="rect">
                <a:avLst/>
              </a:prstGeom>
            </p:spPr>
          </p:pic>
        </p:grp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648" y="0"/>
              <a:ext cx="8418739" cy="799545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34274" y="840489"/>
              <a:ext cx="3315828" cy="24868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277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0561" y="284480"/>
            <a:ext cx="9564052" cy="104648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Задания для обучающихся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8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класса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720" y="1330960"/>
            <a:ext cx="11501120" cy="5201920"/>
          </a:xfrm>
        </p:spPr>
        <p:txBody>
          <a:bodyPr/>
          <a:lstStyle/>
          <a:p>
            <a:endParaRPr lang="ru-RU" b="1" dirty="0" smtClean="0"/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888411"/>
              </p:ext>
            </p:extLst>
          </p:nvPr>
        </p:nvGraphicFramePr>
        <p:xfrm>
          <a:off x="805021" y="1249680"/>
          <a:ext cx="1105408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7040"/>
                <a:gridCol w="5527040"/>
              </a:tblGrid>
              <a:tr h="292608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Задание. </a:t>
                      </a:r>
                      <a:r>
                        <a:rPr lang="ru-RU" b="1" u="sng" dirty="0" smtClean="0"/>
                        <a:t>ПОКУПКА ДОСОК ДЛЯ КРЫШИ ДОМА</a:t>
                      </a:r>
                      <a:r>
                        <a:rPr lang="ru-RU" b="1" dirty="0" smtClean="0"/>
                        <a:t>. </a:t>
                      </a:r>
                      <a:endParaRPr lang="ru-RU" dirty="0" smtClean="0"/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Семья Бобровых строит новый дом. Чтобы строители могли соорудить крышу дома, </a:t>
                      </a:r>
                      <a:r>
                        <a:rPr lang="ru-RU" dirty="0" err="1" smtClean="0"/>
                        <a:t>Бобровы</a:t>
                      </a:r>
                      <a:r>
                        <a:rPr lang="ru-RU" dirty="0" smtClean="0"/>
                        <a:t> должны закупить деревянные доски. Бригадир строителей выдал им информацию о размерах и о количестве досок, которые необходимо купить. Эта информация представлена в таблице. Все продаваемые доски имеют длину 6 м.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6332061" y="1878964"/>
            <a:ext cx="5311299" cy="21037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6720" y="4378323"/>
            <a:ext cx="11612880" cy="2565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5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Антон с папой приехали на строительную базу. Им надо выяснить стоимость досок.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5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А как продают доски? – интересуется Антон. – Поштучно?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5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Доски на базе продают «кубами». Один «куб» досок любого размера стоит 17000 руб. Можно купить только целое количество «кубов» досок, – ответил папа.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5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Как это «кубами»? – не понял Антон.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5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Кубом сокращённо называют объём, равный одному кубическому метру – 1 м</a:t>
            </a:r>
            <a:r>
              <a:rPr lang="ru-RU" sz="1500" b="1" baseline="30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5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Ты ведь, конечно, знаешь, что это куб со стороной, равной 1 м?</a:t>
            </a:r>
            <a:endParaRPr lang="ru-RU" sz="1500" b="1" dirty="0" smtClean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500" b="1" dirty="0" smtClean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«кубов» досок размером (ширина и толщина) 150 х 50 мм необходимо купить для постройки дома с учётом условий продажи?</a:t>
            </a:r>
            <a:endParaRPr lang="ru-RU" sz="15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0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3855" y="487045"/>
            <a:ext cx="10060305" cy="2265362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t="4582" b="-1"/>
          <a:stretch/>
        </p:blipFill>
        <p:spPr>
          <a:xfrm>
            <a:off x="3596640" y="2926080"/>
            <a:ext cx="5923280" cy="347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0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4765" y="197390"/>
            <a:ext cx="8911687" cy="747490"/>
          </a:xfrm>
        </p:spPr>
        <p:txBody>
          <a:bodyPr>
            <a:normAutofit fontScale="90000"/>
          </a:bodyPr>
          <a:lstStyle/>
          <a:p>
            <a:r>
              <a:rPr lang="ru-RU" sz="3200" b="1" dirty="0"/>
              <a:t>ОТКРЫТОЕ </a:t>
            </a:r>
            <a:r>
              <a:rPr lang="ru-RU" sz="3200" b="1" dirty="0" smtClean="0"/>
              <a:t>ЗАДАНИЕ</a:t>
            </a:r>
            <a:r>
              <a:rPr lang="ru-RU" b="1" dirty="0" smtClean="0"/>
              <a:t>. </a:t>
            </a:r>
            <a:r>
              <a:rPr lang="ru-RU" sz="4000" b="1" dirty="0">
                <a:solidFill>
                  <a:srgbClr val="C00000"/>
                </a:solidFill>
              </a:rPr>
              <a:t>ПИНГВИНЫ</a:t>
            </a:r>
            <a:r>
              <a:rPr lang="ru-RU" b="1" dirty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8550211"/>
              </p:ext>
            </p:extLst>
          </p:nvPr>
        </p:nvGraphicFramePr>
        <p:xfrm>
          <a:off x="1552575" y="1209675"/>
          <a:ext cx="10283826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2625"/>
                <a:gridCol w="7061201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Фотограф-анималист Джин Баптист отправился в годичную экспедицию и сделал множество фотографий пингвинов и их птенцов.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Особенно его интересовал рост размеров различных колоний пингвинов.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920" y="1330960"/>
            <a:ext cx="2560320" cy="2032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302747" y="3749041"/>
            <a:ext cx="1776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№1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80080" y="3823454"/>
            <a:ext cx="86461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Как правило, каждый год пара пингвинов производит два яйца. Обычно выживает только птенец из более крупного яйца. </a:t>
            </a:r>
            <a:endParaRPr lang="ru-RU" sz="20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У хохлатых пингвинов первое яйцо весит приблизительно 78 г, а второе яйцо - примерно 110 г. </a:t>
            </a:r>
            <a:endParaRPr lang="ru-RU" sz="20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b="1" i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сколько процентов второе яйцо тяжелее первого?</a:t>
            </a:r>
            <a:endParaRPr lang="ru-RU" b="1" i="1" dirty="0"/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284524"/>
            <a:ext cx="1860187" cy="215691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9093200" y="5209528"/>
            <a:ext cx="1188720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65"/>
              </a:spcAft>
            </a:pPr>
            <a:r>
              <a:rPr lang="ru-RU" sz="16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A. 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29% </a:t>
            </a:r>
            <a:endParaRPr lang="ru-RU" sz="24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spcAft>
                <a:spcPts val="265"/>
              </a:spcAft>
            </a:pPr>
            <a:r>
              <a:rPr lang="ru-RU" sz="16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B. 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32% </a:t>
            </a:r>
            <a:endParaRPr lang="ru-RU" sz="24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>
              <a:spcAft>
                <a:spcPts val="265"/>
              </a:spcAft>
            </a:pPr>
            <a:r>
              <a:rPr lang="ru-RU" sz="16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C. 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41% </a:t>
            </a:r>
            <a:endParaRPr lang="ru-RU" sz="24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sz="1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  </a:t>
            </a:r>
            <a:r>
              <a:rPr lang="ru-RU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71%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8353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ПИНГВИНЫ</a:t>
            </a:r>
            <a:r>
              <a:rPr lang="ru-RU" b="1" dirty="0"/>
              <a:t>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 </a:t>
            </a:r>
            <a:r>
              <a:rPr lang="ru-RU" b="1" dirty="0" smtClean="0"/>
              <a:t>          </a:t>
            </a:r>
            <a:r>
              <a:rPr lang="ru-RU" sz="3200" b="1" dirty="0" smtClean="0"/>
              <a:t>ОЦЕНКА </a:t>
            </a:r>
            <a:r>
              <a:rPr lang="ru-RU" sz="3200" b="1" dirty="0"/>
              <a:t>ОТВЕТА НА ВОПРОС 1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7440" y="2133600"/>
            <a:ext cx="10474960" cy="4429760"/>
          </a:xfrm>
        </p:spPr>
        <p:txBody>
          <a:bodyPr>
            <a:normAutofit/>
          </a:bodyPr>
          <a:lstStyle/>
          <a:p>
            <a:r>
              <a:rPr lang="ru-RU" sz="2000" dirty="0"/>
              <a:t>ЦЕЛЬ ВОПРОСА </a:t>
            </a:r>
          </a:p>
          <a:p>
            <a:r>
              <a:rPr lang="ru-RU" sz="2000" dirty="0"/>
              <a:t>Описание: вычислить проценты в рамках контекста ситуации. </a:t>
            </a:r>
          </a:p>
          <a:p>
            <a:r>
              <a:rPr lang="ru-RU" sz="2000" dirty="0"/>
              <a:t>Область математического содержания: количество. </a:t>
            </a:r>
          </a:p>
          <a:p>
            <a:r>
              <a:rPr lang="ru-RU" sz="2000" dirty="0"/>
              <a:t>Контекст: научный. </a:t>
            </a:r>
          </a:p>
          <a:p>
            <a:r>
              <a:rPr lang="ru-RU" sz="2000" dirty="0"/>
              <a:t>Познавательная деятельность: применение. </a:t>
            </a:r>
          </a:p>
          <a:p>
            <a:r>
              <a:rPr lang="ru-RU" sz="2000" b="1" i="1" dirty="0"/>
              <a:t>Ответ принимается полностью </a:t>
            </a:r>
            <a:endParaRPr lang="ru-RU" sz="2000" dirty="0"/>
          </a:p>
          <a:p>
            <a:r>
              <a:rPr lang="ru-RU" sz="2000" b="1" dirty="0"/>
              <a:t>1 балл</a:t>
            </a:r>
            <a:r>
              <a:rPr lang="ru-RU" sz="2000" dirty="0"/>
              <a:t>: </a:t>
            </a:r>
            <a:r>
              <a:rPr lang="ru-RU" sz="2000" b="1" dirty="0"/>
              <a:t>С</a:t>
            </a:r>
            <a:r>
              <a:rPr lang="ru-RU" sz="2000" dirty="0"/>
              <a:t>. 41% </a:t>
            </a:r>
          </a:p>
          <a:p>
            <a:r>
              <a:rPr lang="ru-RU" sz="2000" b="1" i="1" dirty="0"/>
              <a:t>Ответ не принимается </a:t>
            </a:r>
            <a:endParaRPr lang="ru-RU" sz="2000" dirty="0"/>
          </a:p>
          <a:p>
            <a:r>
              <a:rPr lang="ru-RU" sz="2000" b="1" dirty="0"/>
              <a:t>0 баллов</a:t>
            </a:r>
            <a:r>
              <a:rPr lang="ru-RU" sz="2000" dirty="0"/>
              <a:t>: другие ответы или ответ отсутствует.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0" y="3921760"/>
            <a:ext cx="2560320" cy="203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98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9921" y="359950"/>
            <a:ext cx="9289732" cy="838930"/>
          </a:xfrm>
        </p:spPr>
        <p:txBody>
          <a:bodyPr/>
          <a:lstStyle/>
          <a:p>
            <a:r>
              <a:rPr lang="ru-RU" b="1" dirty="0"/>
              <a:t>Вопрос №2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8560" y="1493520"/>
            <a:ext cx="10607040" cy="5019040"/>
          </a:xfrm>
        </p:spPr>
        <p:txBody>
          <a:bodyPr>
            <a:normAutofit/>
          </a:bodyPr>
          <a:lstStyle/>
          <a:p>
            <a:r>
              <a:rPr lang="ru-RU" sz="2000" b="1" dirty="0"/>
              <a:t>Джин задается вопросом, о том, как изменится размер колонии пингвинов в течение следующих нескольких лет. </a:t>
            </a:r>
            <a:endParaRPr lang="ru-RU" sz="2000" b="1" dirty="0" smtClean="0"/>
          </a:p>
          <a:p>
            <a:r>
              <a:rPr lang="ru-RU" sz="2000" b="1" dirty="0" smtClean="0"/>
              <a:t>Он </a:t>
            </a:r>
            <a:r>
              <a:rPr lang="ru-RU" sz="2000" b="1" dirty="0"/>
              <a:t>делает следующие предположения: </a:t>
            </a:r>
          </a:p>
          <a:p>
            <a:pPr marL="0" indent="0">
              <a:buNone/>
            </a:pPr>
            <a:r>
              <a:rPr lang="ru-RU" sz="2000" b="1" dirty="0"/>
              <a:t>• в начале года колония состоит из 10 000 пингвинов (5 000 пар); </a:t>
            </a:r>
          </a:p>
          <a:p>
            <a:pPr marL="0" indent="0">
              <a:buNone/>
            </a:pPr>
            <a:r>
              <a:rPr lang="ru-RU" sz="2000" b="1" dirty="0"/>
              <a:t>• каждый год весной каждая пара пингвинов выращивает одного птенца; </a:t>
            </a:r>
          </a:p>
          <a:p>
            <a:pPr marL="0" indent="0">
              <a:buNone/>
            </a:pPr>
            <a:r>
              <a:rPr lang="ru-RU" sz="2000" b="1" dirty="0"/>
              <a:t>• к концу года 20% всех пингвинов (взрослых и птенцов) умирают. </a:t>
            </a:r>
          </a:p>
          <a:p>
            <a:pPr marL="0" indent="0">
              <a:buNone/>
            </a:pPr>
            <a:r>
              <a:rPr lang="ru-RU" sz="2000" b="1" dirty="0"/>
              <a:t> </a:t>
            </a:r>
          </a:p>
          <a:p>
            <a:r>
              <a:rPr lang="ru-RU" sz="2400" b="1" i="1" dirty="0"/>
              <a:t>Сколько пингвинов (взрослых и птенцов) будет в колонии в конце первого года? </a:t>
            </a:r>
          </a:p>
          <a:p>
            <a:pPr marL="0" indent="0">
              <a:buNone/>
            </a:pPr>
            <a:r>
              <a:rPr lang="ru-RU" sz="2000" b="1" dirty="0"/>
              <a:t> </a:t>
            </a:r>
          </a:p>
          <a:p>
            <a:r>
              <a:rPr lang="ru-RU" sz="2000" b="1" dirty="0"/>
              <a:t>Количество пингвинов: </a:t>
            </a:r>
            <a:r>
              <a:rPr lang="ru-RU" sz="2000" b="1" dirty="0" smtClean="0"/>
              <a:t>………………………….              </a:t>
            </a:r>
            <a:endParaRPr lang="ru-RU" sz="2000" b="1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773" y="4917440"/>
            <a:ext cx="1960880" cy="1595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61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5405" y="284480"/>
            <a:ext cx="9588915" cy="13208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ПИНГВИНЫ</a:t>
            </a:r>
            <a:r>
              <a:rPr lang="ru-RU" b="1" dirty="0"/>
              <a:t>: </a:t>
            </a:r>
            <a:br>
              <a:rPr lang="ru-RU" b="1" dirty="0"/>
            </a:br>
            <a:r>
              <a:rPr lang="ru-RU" b="1" dirty="0"/>
              <a:t>           ОЦЕНКА ОТВЕТА НА ВОПРОС </a:t>
            </a:r>
            <a:r>
              <a:rPr lang="ru-RU" b="1" dirty="0" smtClean="0"/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9040" y="1778000"/>
            <a:ext cx="10495280" cy="4714240"/>
          </a:xfrm>
        </p:spPr>
        <p:txBody>
          <a:bodyPr>
            <a:normAutofit/>
          </a:bodyPr>
          <a:lstStyle/>
          <a:p>
            <a:r>
              <a:rPr lang="ru-RU" sz="2000" dirty="0"/>
              <a:t>ЦЕЛЬ ВОПРОСА </a:t>
            </a:r>
          </a:p>
          <a:p>
            <a:r>
              <a:rPr lang="ru-RU" sz="2000" dirty="0"/>
              <a:t>Описание: проанализировать реальную ситуацию для расчета конкретного числа, основываясь на изменениях, а также учитывая процентное увеличение / уменьшение. </a:t>
            </a:r>
          </a:p>
          <a:p>
            <a:r>
              <a:rPr lang="ru-RU" sz="2000" dirty="0"/>
              <a:t>Область математического содержания: количество. </a:t>
            </a:r>
          </a:p>
          <a:p>
            <a:r>
              <a:rPr lang="ru-RU" sz="2000" dirty="0"/>
              <a:t>Контекст: научный. </a:t>
            </a:r>
          </a:p>
          <a:p>
            <a:r>
              <a:rPr lang="ru-RU" sz="2000" dirty="0"/>
              <a:t>Познавательная деятельность: формулировать. </a:t>
            </a:r>
          </a:p>
          <a:p>
            <a:r>
              <a:rPr lang="ru-RU" sz="2000" b="1" i="1" dirty="0"/>
              <a:t>Ответ принимается полностью </a:t>
            </a:r>
            <a:endParaRPr lang="ru-RU" sz="2000" dirty="0"/>
          </a:p>
          <a:p>
            <a:r>
              <a:rPr lang="ru-RU" sz="2000" b="1" dirty="0"/>
              <a:t>1 балл</a:t>
            </a:r>
            <a:r>
              <a:rPr lang="ru-RU" sz="2000" dirty="0"/>
              <a:t>: 12 000 </a:t>
            </a:r>
          </a:p>
          <a:p>
            <a:r>
              <a:rPr lang="ru-RU" sz="2000" b="1" i="1" dirty="0"/>
              <a:t>Ответ не принимается </a:t>
            </a:r>
            <a:endParaRPr lang="ru-RU" sz="2000" dirty="0"/>
          </a:p>
          <a:p>
            <a:r>
              <a:rPr lang="ru-RU" sz="2000" b="1" dirty="0"/>
              <a:t>0 баллов</a:t>
            </a:r>
            <a:r>
              <a:rPr lang="ru-RU" sz="2000" dirty="0"/>
              <a:t>: другие ответы или ответ отсутствует.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7120" y="4318000"/>
            <a:ext cx="2560320" cy="2032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311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1245" y="187230"/>
            <a:ext cx="8911687" cy="1042130"/>
          </a:xfrm>
        </p:spPr>
        <p:txBody>
          <a:bodyPr/>
          <a:lstStyle/>
          <a:p>
            <a:r>
              <a:rPr lang="ru-RU" b="1" dirty="0"/>
              <a:t>Вопрос №3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2400" y="1320800"/>
            <a:ext cx="10434320" cy="5293360"/>
          </a:xfrm>
        </p:spPr>
        <p:txBody>
          <a:bodyPr>
            <a:normAutofit lnSpcReduction="10000"/>
          </a:bodyPr>
          <a:lstStyle/>
          <a:p>
            <a:r>
              <a:rPr lang="ru-RU" sz="2000" b="1" dirty="0"/>
              <a:t>Джин предполагает, что колония будет продолжать расти следующим образом: </a:t>
            </a:r>
          </a:p>
          <a:p>
            <a:pPr marL="0" indent="0">
              <a:buNone/>
            </a:pPr>
            <a:r>
              <a:rPr lang="ru-RU" sz="2000" b="1" dirty="0"/>
              <a:t>• в начале каждого года колония состоит из равного числа самцов и самок, которые образуют пары; </a:t>
            </a:r>
          </a:p>
          <a:p>
            <a:pPr marL="0" indent="0">
              <a:buNone/>
            </a:pPr>
            <a:r>
              <a:rPr lang="ru-RU" sz="2000" b="1" dirty="0"/>
              <a:t>• каждый год весной каждая пара пингвинов выращивает одного птенца; </a:t>
            </a:r>
          </a:p>
          <a:p>
            <a:pPr marL="0" indent="0">
              <a:buNone/>
            </a:pPr>
            <a:r>
              <a:rPr lang="ru-RU" sz="2000" b="1" dirty="0"/>
              <a:t>• к концу каждого года 20% всех пингвинов (взрослых и птенцов) умирают; </a:t>
            </a:r>
          </a:p>
          <a:p>
            <a:pPr marL="0" indent="0">
              <a:buNone/>
            </a:pPr>
            <a:r>
              <a:rPr lang="ru-RU" sz="2000" b="1" dirty="0"/>
              <a:t>• годовалые пингвины также будут выращивать птенцов. </a:t>
            </a:r>
          </a:p>
          <a:p>
            <a:pPr marL="0" indent="0">
              <a:buNone/>
            </a:pPr>
            <a:r>
              <a:rPr lang="ru-RU" sz="2000" b="1" dirty="0"/>
              <a:t> </a:t>
            </a:r>
          </a:p>
          <a:p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</a:rPr>
              <a:t>Исходя из данных предположений, вычислите, какая из приведенных ниже формул описывает количество пингвинов в колонии Р через 7 лет. </a:t>
            </a:r>
          </a:p>
          <a:p>
            <a:pPr marL="0" indent="0">
              <a:buNone/>
            </a:pPr>
            <a:r>
              <a:rPr lang="ru-RU" b="1" dirty="0" smtClean="0"/>
              <a:t>                                                                                      </a:t>
            </a:r>
            <a:r>
              <a:rPr lang="en-US" b="1" dirty="0" smtClean="0"/>
              <a:t>A</a:t>
            </a:r>
            <a:r>
              <a:rPr lang="en-US" b="1" dirty="0"/>
              <a:t>. </a:t>
            </a:r>
            <a:r>
              <a:rPr lang="en-US" i="1" dirty="0"/>
              <a:t>P = </a:t>
            </a:r>
            <a:r>
              <a:rPr lang="en-US" dirty="0"/>
              <a:t>10 000 x (1.5 x 0.2)</a:t>
            </a:r>
            <a:r>
              <a:rPr lang="en-US" baseline="30000" dirty="0"/>
              <a:t>7</a:t>
            </a:r>
            <a:r>
              <a:rPr lang="en-US" dirty="0"/>
              <a:t> 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                                                                                      </a:t>
            </a:r>
            <a:r>
              <a:rPr lang="en-US" b="1" dirty="0" smtClean="0"/>
              <a:t>B</a:t>
            </a:r>
            <a:r>
              <a:rPr lang="en-US" b="1" dirty="0"/>
              <a:t>. </a:t>
            </a:r>
            <a:r>
              <a:rPr lang="en-US" i="1" dirty="0"/>
              <a:t>P </a:t>
            </a:r>
            <a:r>
              <a:rPr lang="en-US" dirty="0"/>
              <a:t>= 10 000 x (1.5 x 0.8)</a:t>
            </a:r>
            <a:r>
              <a:rPr lang="en-US" baseline="30000" dirty="0"/>
              <a:t>7</a:t>
            </a:r>
            <a:r>
              <a:rPr lang="en-US" dirty="0"/>
              <a:t> 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                                                                                      </a:t>
            </a:r>
            <a:r>
              <a:rPr lang="en-US" b="1" dirty="0" smtClean="0"/>
              <a:t>C</a:t>
            </a:r>
            <a:r>
              <a:rPr lang="en-US" b="1" dirty="0"/>
              <a:t>. </a:t>
            </a:r>
            <a:r>
              <a:rPr lang="en-US" i="1" dirty="0"/>
              <a:t>P </a:t>
            </a:r>
            <a:r>
              <a:rPr lang="en-US" dirty="0"/>
              <a:t>= 10 000 x (1.2 x 0.2)</a:t>
            </a:r>
            <a:r>
              <a:rPr lang="en-US" baseline="30000" dirty="0"/>
              <a:t>7</a:t>
            </a:r>
            <a:r>
              <a:rPr lang="en-US" dirty="0"/>
              <a:t> </a:t>
            </a:r>
            <a:endParaRPr lang="ru-RU" dirty="0"/>
          </a:p>
          <a:p>
            <a:pPr marL="0" indent="0">
              <a:buNone/>
            </a:pPr>
            <a:r>
              <a:rPr lang="ru-RU" b="1" dirty="0" smtClean="0"/>
              <a:t>                                                                                      D</a:t>
            </a:r>
            <a:r>
              <a:rPr lang="ru-RU" b="1" dirty="0"/>
              <a:t>. </a:t>
            </a:r>
            <a:r>
              <a:rPr lang="ru-RU" i="1" dirty="0"/>
              <a:t>P </a:t>
            </a:r>
            <a:r>
              <a:rPr lang="ru-RU" dirty="0"/>
              <a:t>= 10 000 x (1.2 x 0.8)</a:t>
            </a:r>
            <a:r>
              <a:rPr lang="ru-RU" baseline="30000" dirty="0"/>
              <a:t>7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968240"/>
            <a:ext cx="1493520" cy="1645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65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1245" y="248190"/>
            <a:ext cx="9751475" cy="117421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ПИНГВИНЫ</a:t>
            </a:r>
            <a:r>
              <a:rPr lang="ru-RU" b="1" dirty="0"/>
              <a:t>: </a:t>
            </a:r>
            <a:br>
              <a:rPr lang="ru-RU" b="1" dirty="0"/>
            </a:br>
            <a:r>
              <a:rPr lang="ru-RU" b="1" dirty="0"/>
              <a:t>           ОЦЕНКА ОТВЕТА НА ВОПРОС </a:t>
            </a:r>
            <a:r>
              <a:rPr lang="ru-RU" b="1" dirty="0" smtClean="0"/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4240" y="1595120"/>
            <a:ext cx="10952480" cy="4927600"/>
          </a:xfrm>
        </p:spPr>
        <p:txBody>
          <a:bodyPr/>
          <a:lstStyle/>
          <a:p>
            <a:r>
              <a:rPr lang="ru-RU" dirty="0"/>
              <a:t>ЦЕЛЬ ВОПРОСА </a:t>
            </a:r>
          </a:p>
          <a:p>
            <a:r>
              <a:rPr lang="ru-RU" dirty="0"/>
              <a:t>Описание: проанализировать ситуацию и выбрать подходящую математическую модель. </a:t>
            </a:r>
          </a:p>
          <a:p>
            <a:r>
              <a:rPr lang="ru-RU" dirty="0"/>
              <a:t>Область математического содержания: изменение и зависимости. </a:t>
            </a:r>
            <a:endParaRPr lang="ru-RU" dirty="0" smtClean="0"/>
          </a:p>
          <a:p>
            <a:r>
              <a:rPr lang="ru-RU" dirty="0" smtClean="0"/>
              <a:t>Контекст</a:t>
            </a:r>
            <a:r>
              <a:rPr lang="ru-RU" dirty="0"/>
              <a:t>: научный. </a:t>
            </a:r>
          </a:p>
          <a:p>
            <a:r>
              <a:rPr lang="ru-RU" dirty="0"/>
              <a:t>Познавательная деятельность: формулировать. </a:t>
            </a:r>
          </a:p>
          <a:p>
            <a:r>
              <a:rPr lang="ru-RU" b="1" i="1" dirty="0"/>
              <a:t>Ответ принимается полностью </a:t>
            </a:r>
            <a:endParaRPr lang="ru-RU" dirty="0"/>
          </a:p>
          <a:p>
            <a:r>
              <a:rPr lang="ru-RU" b="1" dirty="0"/>
              <a:t>1 балл</a:t>
            </a:r>
            <a:r>
              <a:rPr lang="ru-RU" dirty="0"/>
              <a:t>: </a:t>
            </a:r>
            <a:r>
              <a:rPr lang="ru-RU" b="1" dirty="0"/>
              <a:t>B</a:t>
            </a:r>
            <a:r>
              <a:rPr lang="ru-RU" dirty="0"/>
              <a:t>. </a:t>
            </a:r>
            <a:r>
              <a:rPr lang="ru-RU" i="1" dirty="0"/>
              <a:t>P </a:t>
            </a:r>
            <a:r>
              <a:rPr lang="ru-RU" dirty="0"/>
              <a:t>= 10 000 x (1.5 x 0.8)7 </a:t>
            </a:r>
          </a:p>
          <a:p>
            <a:r>
              <a:rPr lang="ru-RU" b="1" i="1" dirty="0"/>
              <a:t>Ответ не принимается </a:t>
            </a:r>
            <a:endParaRPr lang="ru-RU" dirty="0"/>
          </a:p>
          <a:p>
            <a:r>
              <a:rPr lang="ru-RU" b="1" dirty="0"/>
              <a:t>0 баллов</a:t>
            </a:r>
            <a:r>
              <a:rPr lang="ru-RU" dirty="0"/>
              <a:t>: другие ответы или ответ отсутствует.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6320" y="3634284"/>
            <a:ext cx="2296160" cy="25226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89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0445" y="207550"/>
            <a:ext cx="9914035" cy="230197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Вопрос №</a:t>
            </a:r>
            <a:r>
              <a:rPr lang="ru-RU" b="1" dirty="0" smtClean="0"/>
              <a:t>4.</a:t>
            </a:r>
            <a:br>
              <a:rPr lang="ru-RU" b="1" dirty="0" smtClean="0"/>
            </a:br>
            <a:r>
              <a:rPr lang="ru-RU" sz="2400" dirty="0"/>
              <a:t>Когда Джин Баптист вернулся из поездки, он решил поискать в интернете информацию о том, сколько в среднем птенцов выращивает пара пингвинов. </a:t>
            </a:r>
            <a:br>
              <a:rPr lang="ru-RU" sz="2400" dirty="0"/>
            </a:br>
            <a:r>
              <a:rPr lang="ru-RU" sz="2400" dirty="0"/>
              <a:t>Ученый нашел следующую гистограмму для трех видов пингвинов: </a:t>
            </a:r>
            <a:r>
              <a:rPr lang="ru-RU" sz="2400" dirty="0" err="1"/>
              <a:t>папуанского</a:t>
            </a:r>
            <a:r>
              <a:rPr lang="ru-RU" sz="2400" dirty="0"/>
              <a:t>, хохлатого и Магелланова пингвина.</a:t>
            </a:r>
            <a:r>
              <a:rPr lang="ru-RU" sz="2700" dirty="0"/>
              <a:t/>
            </a:r>
            <a:br>
              <a:rPr lang="ru-RU" sz="2700" dirty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750283"/>
              </p:ext>
            </p:extLst>
          </p:nvPr>
        </p:nvGraphicFramePr>
        <p:xfrm>
          <a:off x="680720" y="2509520"/>
          <a:ext cx="1113536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4371"/>
                <a:gridCol w="6590989"/>
              </a:tblGrid>
              <a:tr h="43484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Рисунок 1. Распределение количества пингвинов  </a:t>
                      </a:r>
                      <a:endParaRPr lang="ru-RU" sz="12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Основываясь на приведенной выше диаграмме (см. рис. 1), определите, какие утверждения об этих трех видах пингвинов являются истинными, а какие ложными. </a:t>
                      </a:r>
                    </a:p>
                    <a:p>
                      <a:r>
                        <a:rPr lang="ru-RU" sz="14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Обведите «Верно» или «Неверно» для каждого утверждения. </a:t>
                      </a:r>
                    </a:p>
                    <a:p>
                      <a:endParaRPr lang="ru-RU" sz="14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400" b="0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843211"/>
              </p:ext>
            </p:extLst>
          </p:nvPr>
        </p:nvGraphicFramePr>
        <p:xfrm>
          <a:off x="5933440" y="3724275"/>
          <a:ext cx="5587999" cy="28584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00417"/>
                <a:gridCol w="2187582"/>
              </a:tblGrid>
              <a:tr h="4880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Утверждение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Является ли данное утверждение верным?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0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2000 году среднее количество птенцов, выращенных одной парой пингвинов, было больше 0,6.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Верно / Неверно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8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 2006 году в среднем менее 80% пар пингвинов вырастили птенца.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Верно / Неверно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63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Примерно к 2015 году эти три вида пингвинов исчезнут.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Верно / Неверно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659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Среднее количество птенцов, выращенных одной парой Магеллановых пингвинов, уменьшилось в период с 2001 по 2004 год.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Верно / Неверно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393" y="2880677"/>
            <a:ext cx="4103688" cy="34388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048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7436" y="1268760"/>
            <a:ext cx="10148245" cy="460033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Паучки плетут паутинку и этим украшают уголки природы! (Лес, веточки, кусты) Паутина очень прочный материал, толщиной с карандаш сможет остановить самолет на полном ходу. При ее прочности, паутинка - хрупкое, нежное творение древнего мастера природы – паучка. В их нежных нитях можно увидеть и листочки, и капли дождя или росы. Плетение паутины паук начинает, выбрасывая нить шелка на ветер. Нить летит по ветру и цепляется за какой-либо предмет (ветку, листик и т.д.). По этой нити паук подвигается, добавляя к ней дополнительную нить для прочности. Сначала паутина плетется по контуру, а потом паук соединяет стороны друг с другом. Для контура паук использует сухую паутину, а для сердцевины – липкую, чтобы насекомое-жертва прилипло к ней. За день клейкие нити высыхают и становятся ломкими, а более толстые нити теряют упругость и провисают. Поэтому паукам приходиться каждую ночь заново плести паутину</a:t>
            </a:r>
            <a:r>
              <a:rPr lang="ru-RU" dirty="0"/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18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2205" y="258350"/>
            <a:ext cx="9741315" cy="135709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ПИНГВИНЫ</a:t>
            </a:r>
            <a:r>
              <a:rPr lang="ru-RU" b="1" dirty="0"/>
              <a:t>: </a:t>
            </a:r>
            <a:br>
              <a:rPr lang="ru-RU" b="1" dirty="0"/>
            </a:br>
            <a:r>
              <a:rPr lang="ru-RU" b="1" dirty="0"/>
              <a:t>           ОЦЕНКА ОТВЕТА НА ВОПРОС </a:t>
            </a:r>
            <a:r>
              <a:rPr lang="ru-RU" b="1" dirty="0" smtClean="0"/>
              <a:t>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4240" y="1757680"/>
            <a:ext cx="11043920" cy="490728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ЦЕЛЬ ВОПРОСА </a:t>
            </a:r>
          </a:p>
          <a:p>
            <a:r>
              <a:rPr lang="ru-RU" dirty="0"/>
              <a:t>Описание: анализировать различные утверждения, опираясь на данные, полученные из гистограммы. </a:t>
            </a:r>
          </a:p>
          <a:p>
            <a:r>
              <a:rPr lang="ru-RU" dirty="0"/>
              <a:t>Область математического содержания: неопределенность и данные. </a:t>
            </a:r>
          </a:p>
          <a:p>
            <a:r>
              <a:rPr lang="ru-RU" dirty="0"/>
              <a:t>Контекст: научный. </a:t>
            </a:r>
          </a:p>
          <a:p>
            <a:r>
              <a:rPr lang="ru-RU" dirty="0"/>
              <a:t>Познавательная деятельность: интерпретация. </a:t>
            </a:r>
          </a:p>
          <a:p>
            <a:r>
              <a:rPr lang="ru-RU" b="1" i="1" dirty="0"/>
              <a:t>Ответ принимается полностью </a:t>
            </a:r>
            <a:endParaRPr lang="ru-RU" dirty="0"/>
          </a:p>
          <a:p>
            <a:r>
              <a:rPr lang="ru-RU" b="1" dirty="0"/>
              <a:t>2 балла</a:t>
            </a:r>
            <a:r>
              <a:rPr lang="ru-RU" dirty="0"/>
              <a:t>: Четыре правильных ответа в следующем порядке: </a:t>
            </a:r>
          </a:p>
          <a:p>
            <a:pPr marL="0" indent="0">
              <a:buNone/>
            </a:pPr>
            <a:r>
              <a:rPr lang="ru-RU" dirty="0" smtClean="0"/>
              <a:t>              </a:t>
            </a:r>
            <a:r>
              <a:rPr lang="ru-RU" dirty="0"/>
              <a:t>Верно, </a:t>
            </a:r>
          </a:p>
          <a:p>
            <a:pPr marL="0" indent="0">
              <a:buNone/>
            </a:pPr>
            <a:r>
              <a:rPr lang="ru-RU" dirty="0" smtClean="0"/>
              <a:t>              </a:t>
            </a:r>
            <a:r>
              <a:rPr lang="ru-RU" dirty="0"/>
              <a:t>Верно, </a:t>
            </a:r>
          </a:p>
          <a:p>
            <a:pPr marL="0" indent="0">
              <a:buNone/>
            </a:pPr>
            <a:r>
              <a:rPr lang="ru-RU" dirty="0" smtClean="0"/>
              <a:t>              </a:t>
            </a:r>
            <a:r>
              <a:rPr lang="ru-RU" dirty="0"/>
              <a:t>Неверно, </a:t>
            </a:r>
          </a:p>
          <a:p>
            <a:pPr marL="0" indent="0">
              <a:buNone/>
            </a:pPr>
            <a:r>
              <a:rPr lang="ru-RU" dirty="0" smtClean="0"/>
              <a:t>              </a:t>
            </a:r>
            <a:r>
              <a:rPr lang="ru-RU" dirty="0"/>
              <a:t>Верно </a:t>
            </a:r>
          </a:p>
          <a:p>
            <a:r>
              <a:rPr lang="ru-RU" b="1" dirty="0"/>
              <a:t>1 балл</a:t>
            </a:r>
            <a:r>
              <a:rPr lang="ru-RU" dirty="0"/>
              <a:t>: Три правильных ответа из четырёх</a:t>
            </a:r>
          </a:p>
          <a:p>
            <a:r>
              <a:rPr lang="ru-RU" b="1" i="1" dirty="0"/>
              <a:t>Ответ не принимается </a:t>
            </a:r>
            <a:endParaRPr lang="ru-RU" dirty="0"/>
          </a:p>
          <a:p>
            <a:r>
              <a:rPr lang="ru-RU" b="1" dirty="0"/>
              <a:t>0 баллов</a:t>
            </a:r>
            <a:r>
              <a:rPr lang="ru-RU" dirty="0"/>
              <a:t>: другие ответы или ответ отсутствует.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440" y="4358640"/>
            <a:ext cx="2580640" cy="2143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090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616" y="272093"/>
            <a:ext cx="8263083" cy="90064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Спектр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09600" y="2276872"/>
            <a:ext cx="5294379" cy="432048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Цвета в 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спектре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 располагаются в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определённом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порядке: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красный,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оранжевый, жёлтый,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зелёный, голубой,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синий, фиолетовый.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3152" t="11769" r="33891" b="11863"/>
          <a:stretch>
            <a:fillRect/>
          </a:stretch>
        </p:blipFill>
        <p:spPr bwMode="auto">
          <a:xfrm>
            <a:off x="5999990" y="2132856"/>
            <a:ext cx="5376597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35360" y="1340769"/>
            <a:ext cx="11329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на пути солнечного луча поставить стеклянную трёхгранную призму, то белый свет расслоится и образуется разноцветная полоса, которая называется спектром. </a:t>
            </a:r>
          </a:p>
        </p:txBody>
      </p:sp>
    </p:spTree>
    <p:extLst>
      <p:ext uri="{BB962C8B-B14F-4D97-AF65-F5344CB8AC3E}">
        <p14:creationId xmlns:p14="http://schemas.microsoft.com/office/powerpoint/2010/main" val="47079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9616" y="272093"/>
            <a:ext cx="8263083" cy="90064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Спектр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09600" y="2276872"/>
            <a:ext cx="5294379" cy="432048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Цвета в 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спектре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 располагаются в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определённом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порядке: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красный,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оранжевый, жёлтый,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зелёный, голубой, </a:t>
            </a:r>
          </a:p>
          <a:p>
            <a:pPr>
              <a:buNone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синий, фиолетовый.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3152" t="11769" r="33891" b="11863"/>
          <a:stretch>
            <a:fillRect/>
          </a:stretch>
        </p:blipFill>
        <p:spPr bwMode="auto">
          <a:xfrm>
            <a:off x="5999990" y="2132856"/>
            <a:ext cx="5376597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35360" y="1340769"/>
            <a:ext cx="11329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на пути солнечного луча поставить стеклянную трёхгранную призму, то белый свет расслоится и образуется разноцветная полоса, которая называется спектром. </a:t>
            </a:r>
          </a:p>
        </p:txBody>
      </p:sp>
    </p:spTree>
    <p:extLst>
      <p:ext uri="{BB962C8B-B14F-4D97-AF65-F5344CB8AC3E}">
        <p14:creationId xmlns:p14="http://schemas.microsoft.com/office/powerpoint/2010/main" val="47079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4486" y="260649"/>
            <a:ext cx="7783029" cy="61261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Цветовой круг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768075" y="2348881"/>
            <a:ext cx="4992555" cy="377728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Три основных цвета размещены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 треугольнике.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На его сторонах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построены треугольники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составных цветов.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Вокруг вершин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полученного шестиугольника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очерчено кольцо из двенадцати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цветов.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Цвета, расположенные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рядом, можно назвать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родственными или близкими.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В цветовом круге дополнительные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цвета находятся строго напротив 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друг друга.</a:t>
            </a:r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pic>
        <p:nvPicPr>
          <p:cNvPr id="27650" name="Picture 2" descr="https://www.glamurnenko.ru/blog/wp-content/uploads/2011/09/%D0%A6%D0%B2%D0%B5%D1%82%D0%BE%D0%B2%D0%BE%D0%B9-%D0%BA%D1%80%D1%83%D0%B3-%D1%81%D0%BE%D1%87%D0%B5%D1%82%D0%B0%D0%BD%D0%B8%D0%B5-%D1%86%D0%B2%D0%B5%D1%82%D0%BE%D0%B2-%D0%BF%D0%BE-%D0%BD%D0%B0%D1%83%D0%BA%D0%B5-%D0%B4%D0%BB%D1%8F-%D0%B8%D0%B4%D0%B5%D0%B0%D0%BB%D1%8C%D0%BD%D0%BE%D0%B3%D0%BE-%D0%B3%D0%B0%D1%80%D0%B4%D0%B5%D1%80%D0%BE%D0%B1%D0%B0-5-1024x10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2348880"/>
            <a:ext cx="5280587" cy="396044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815413" y="1340769"/>
            <a:ext cx="106571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Красный, жёлтый и синий –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основные цвета, или первичные.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Смешивая основные цвета попарно в равных долях, можно получить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составные цвета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– оранжевый, зелёный, и фиолетовый.</a:t>
            </a:r>
          </a:p>
        </p:txBody>
      </p:sp>
    </p:spTree>
    <p:extLst>
      <p:ext uri="{BB962C8B-B14F-4D97-AF65-F5344CB8AC3E}">
        <p14:creationId xmlns:p14="http://schemas.microsoft.com/office/powerpoint/2010/main" val="358885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510" y="102357"/>
            <a:ext cx="8647125" cy="97265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Насыщенность и светлота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5413" y="1075014"/>
            <a:ext cx="11151029" cy="118072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 каждого цвета есть три основных свойства: 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цветовой тон, </a:t>
            </a:r>
          </a:p>
          <a:p>
            <a:pPr>
              <a:buNone/>
            </a:pP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насыщенность 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и 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светлота.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Чтобы получить новые оттенки каждого цвета, можно прибавлять к нему разное количество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белого или чёрного. </a:t>
            </a:r>
          </a:p>
        </p:txBody>
      </p:sp>
      <p:pic>
        <p:nvPicPr>
          <p:cNvPr id="4" name="Содержимое 3" descr="528d509d16995cc6e99fff1a23238e2aab6b0317.jpg"/>
          <p:cNvPicPr>
            <a:picLocks noChangeAspect="1"/>
          </p:cNvPicPr>
          <p:nvPr/>
        </p:nvPicPr>
        <p:blipFill>
          <a:blip r:embed="rId2" cstate="print"/>
          <a:srcRect t="24497"/>
          <a:stretch>
            <a:fillRect/>
          </a:stretch>
        </p:blipFill>
        <p:spPr>
          <a:xfrm>
            <a:off x="3983766" y="2924944"/>
            <a:ext cx="7460124" cy="316835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27382" y="2852937"/>
            <a:ext cx="33603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Получаемый при этом цветовой тон будет отличаться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насыщенностью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светлотой.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56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Цветовой круг в паутинке.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7UK3nsAh8yhe0MHXob_jwXCAyD2RV5-xzYef7_w97x_Z1oPtoyZIywNZMvT73N8jmKlOphk9XzVE_Zn3nXKj13T.jpg"/>
          <p:cNvPicPr>
            <a:picLocks noChangeAspect="1"/>
          </p:cNvPicPr>
          <p:nvPr/>
        </p:nvPicPr>
        <p:blipFill>
          <a:blip r:embed="rId2" cstate="print"/>
          <a:srcRect l="3394" t="1115"/>
          <a:stretch>
            <a:fillRect/>
          </a:stretch>
        </p:blipFill>
        <p:spPr>
          <a:xfrm rot="16200000">
            <a:off x="4539743" y="1208379"/>
            <a:ext cx="3464844" cy="630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1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149</TotalTime>
  <Words>1783</Words>
  <Application>Microsoft Office PowerPoint</Application>
  <PresentationFormat>Произвольный</PresentationFormat>
  <Paragraphs>226</Paragraphs>
  <Slides>40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Легкий дым</vt:lpstr>
      <vt:lpstr>Естественнонаучная грамотность  в рамках предмета  Изобразительное искусство</vt:lpstr>
      <vt:lpstr>Тема урока:</vt:lpstr>
      <vt:lpstr>Презентация PowerPoint</vt:lpstr>
      <vt:lpstr>Презентация PowerPoint</vt:lpstr>
      <vt:lpstr>Спектр</vt:lpstr>
      <vt:lpstr>Спектр</vt:lpstr>
      <vt:lpstr>Цветовой круг </vt:lpstr>
      <vt:lpstr>Насыщенность и светлота</vt:lpstr>
      <vt:lpstr>Практическая работа</vt:lpstr>
      <vt:lpstr>1. Разделить альбомный лист пополам, по вертикали и горизонтали. 2. Выполнить деление угла пополам при помощи чертежных инструментов.</vt:lpstr>
      <vt:lpstr>Построение паутинки </vt:lpstr>
      <vt:lpstr>Построение паутинки </vt:lpstr>
      <vt:lpstr>Работа в цвете</vt:lpstr>
      <vt:lpstr>Обводка               Дорисовка </vt:lpstr>
      <vt:lpstr>Работы учеников</vt:lpstr>
      <vt:lpstr>Формирование естественно-научной грамотности на уроках русского языка. </vt:lpstr>
      <vt:lpstr>Презентация PowerPoint</vt:lpstr>
      <vt:lpstr>Урок русского языка 4класс  тема: «Имя прилагательное. Повторение»</vt:lpstr>
      <vt:lpstr>Презентация PowerPoint</vt:lpstr>
      <vt:lpstr>Презентация PowerPoint</vt:lpstr>
      <vt:lpstr>Формирование естественнонаучной грамотности на уроке математики в 3 классе</vt:lpstr>
      <vt:lpstr>Вычислить площади : помещения, окна и двери</vt:lpstr>
      <vt:lpstr>Правильный ответ</vt:lpstr>
      <vt:lpstr>Самостоятельная работа</vt:lpstr>
      <vt:lpstr>Примеры заданий</vt:lpstr>
      <vt:lpstr>Примеры заданий в учебнике</vt:lpstr>
      <vt:lpstr>Формирование естественнонаучной грамотности на уроках математики                                                        Ширшева Н.Ф., учитель математики                                                                 МОУ «Осинцевская ООШ»</vt:lpstr>
      <vt:lpstr>Задания для обучающихся 7 класса </vt:lpstr>
      <vt:lpstr>Ниже дан график высоты снежного покрова в Москве на 1 января в 2000 –2015 гг. В таблице приведено несколько утверждений. Для каждого утверждения укажите год, к которому это утверждение относится. Используйте данные графика и инфографики на вкладке. </vt:lpstr>
      <vt:lpstr>Презентация PowerPoint</vt:lpstr>
      <vt:lpstr>Задания для обучающихся 8 класса</vt:lpstr>
      <vt:lpstr>Презентация PowerPoint</vt:lpstr>
      <vt:lpstr>ОТКРЫТОЕ ЗАДАНИЕ. ПИНГВИНЫ  </vt:lpstr>
      <vt:lpstr>ПИНГВИНЫ:             ОЦЕНКА ОТВЕТА НА ВОПРОС 1</vt:lpstr>
      <vt:lpstr>Вопрос №2</vt:lpstr>
      <vt:lpstr>ПИНГВИНЫ:             ОЦЕНКА ОТВЕТА НА ВОПРОС 2</vt:lpstr>
      <vt:lpstr>Вопрос №3</vt:lpstr>
      <vt:lpstr>ПИНГВИНЫ:             ОЦЕНКА ОТВЕТА НА ВОПРОС 3</vt:lpstr>
      <vt:lpstr>Вопрос №4. Когда Джин Баптист вернулся из поездки, он решил поискать в интернете информацию о том, сколько в среднем птенцов выращивает пара пингвинов.  Ученый нашел следующую гистограмму для трех видов пингвинов: папуанского, хохлатого и Магелланова пингвина. </vt:lpstr>
      <vt:lpstr>ПИНГВИНЫ:             ОЦЕНКА ОТВЕТА НА ВОПРОС 4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естественнонаучной грамотности на уроках математики</dc:title>
  <dc:creator>Страник</dc:creator>
  <cp:lastModifiedBy>xxx</cp:lastModifiedBy>
  <cp:revision>39</cp:revision>
  <dcterms:created xsi:type="dcterms:W3CDTF">2023-03-14T21:45:28Z</dcterms:created>
  <dcterms:modified xsi:type="dcterms:W3CDTF">2023-03-16T08:30:40Z</dcterms:modified>
</cp:coreProperties>
</file>