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6"/>
  </p:notesMasterIdLst>
  <p:sldIdLst>
    <p:sldId id="257" r:id="rId2"/>
    <p:sldId id="273" r:id="rId3"/>
    <p:sldId id="274" r:id="rId4"/>
    <p:sldId id="272" r:id="rId5"/>
    <p:sldId id="285" r:id="rId6"/>
    <p:sldId id="284" r:id="rId7"/>
    <p:sldId id="268" r:id="rId8"/>
    <p:sldId id="269" r:id="rId9"/>
    <p:sldId id="282" r:id="rId10"/>
    <p:sldId id="278" r:id="rId11"/>
    <p:sldId id="279" r:id="rId12"/>
    <p:sldId id="280" r:id="rId13"/>
    <p:sldId id="283" r:id="rId14"/>
    <p:sldId id="286" r:id="rId15"/>
    <p:sldId id="287" r:id="rId16"/>
    <p:sldId id="288" r:id="rId17"/>
    <p:sldId id="270" r:id="rId18"/>
    <p:sldId id="289" r:id="rId19"/>
    <p:sldId id="290" r:id="rId20"/>
    <p:sldId id="291" r:id="rId21"/>
    <p:sldId id="292" r:id="rId22"/>
    <p:sldId id="295" r:id="rId23"/>
    <p:sldId id="260" r:id="rId24"/>
    <p:sldId id="293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9EA4DD-BD44-4E4F-998C-16F235685B8F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4C9ADF0-E304-446E-B118-39874A880616}">
      <dgm:prSet phldrT="[Текст]" custT="1"/>
      <dgm:spPr/>
      <dgm:t>
        <a:bodyPr/>
        <a:lstStyle/>
        <a:p>
          <a:r>
            <a:rPr lang="ru-RU" sz="4400" dirty="0"/>
            <a:t>Компетенции</a:t>
          </a:r>
        </a:p>
      </dgm:t>
    </dgm:pt>
    <dgm:pt modelId="{2DE77F4C-C1D3-44B8-9773-B038A977F1E8}" type="parTrans" cxnId="{07A23D1D-67E5-4902-99E8-D55221A7E407}">
      <dgm:prSet/>
      <dgm:spPr/>
      <dgm:t>
        <a:bodyPr/>
        <a:lstStyle/>
        <a:p>
          <a:endParaRPr lang="ru-RU"/>
        </a:p>
      </dgm:t>
    </dgm:pt>
    <dgm:pt modelId="{D16180B2-F22A-4A66-B581-8BE3C6BAF8B4}" type="sibTrans" cxnId="{07A23D1D-67E5-4902-99E8-D55221A7E407}">
      <dgm:prSet/>
      <dgm:spPr/>
      <dgm:t>
        <a:bodyPr/>
        <a:lstStyle/>
        <a:p>
          <a:endParaRPr lang="ru-RU"/>
        </a:p>
      </dgm:t>
    </dgm:pt>
    <dgm:pt modelId="{F90D0AD9-BA3C-4F00-98CC-F7121F6B8389}">
      <dgm:prSet phldrT="[Текст]" custT="1"/>
      <dgm:spPr/>
      <dgm:t>
        <a:bodyPr/>
        <a:lstStyle/>
        <a:p>
          <a:r>
            <a:rPr lang="ru-RU" sz="2400" dirty="0"/>
            <a:t>Научно объяснять явления</a:t>
          </a:r>
        </a:p>
      </dgm:t>
    </dgm:pt>
    <dgm:pt modelId="{AE0AD16E-4242-434B-9EA4-3E8F72FCC15B}" type="parTrans" cxnId="{1EF3E4B3-36F3-47A2-807F-47FF06DBF5AC}">
      <dgm:prSet/>
      <dgm:spPr/>
      <dgm:t>
        <a:bodyPr/>
        <a:lstStyle/>
        <a:p>
          <a:endParaRPr lang="ru-RU"/>
        </a:p>
      </dgm:t>
    </dgm:pt>
    <dgm:pt modelId="{B566E72D-E41D-40EE-8500-A007D1702DCC}" type="sibTrans" cxnId="{1EF3E4B3-36F3-47A2-807F-47FF06DBF5AC}">
      <dgm:prSet/>
      <dgm:spPr/>
      <dgm:t>
        <a:bodyPr/>
        <a:lstStyle/>
        <a:p>
          <a:endParaRPr lang="ru-RU"/>
        </a:p>
      </dgm:t>
    </dgm:pt>
    <dgm:pt modelId="{47AB19A9-AB8D-454C-A150-ACBCE6417052}">
      <dgm:prSet phldrT="[Текст]" custT="1"/>
      <dgm:spPr/>
      <dgm:t>
        <a:bodyPr/>
        <a:lstStyle/>
        <a:p>
          <a:r>
            <a:rPr lang="ru-RU" sz="2400" dirty="0"/>
            <a:t>Интерпретировать данные и использовать научные доказательства для получения выводов</a:t>
          </a:r>
        </a:p>
      </dgm:t>
    </dgm:pt>
    <dgm:pt modelId="{7083E865-8246-4E51-AEF1-C8DFC4FD38B2}" type="parTrans" cxnId="{D25095D3-1C61-4572-AB02-79AE5BB9B815}">
      <dgm:prSet/>
      <dgm:spPr/>
      <dgm:t>
        <a:bodyPr/>
        <a:lstStyle/>
        <a:p>
          <a:endParaRPr lang="ru-RU"/>
        </a:p>
      </dgm:t>
    </dgm:pt>
    <dgm:pt modelId="{F2A7193B-F72F-4B6E-906C-27A64D522E41}" type="sibTrans" cxnId="{D25095D3-1C61-4572-AB02-79AE5BB9B815}">
      <dgm:prSet/>
      <dgm:spPr/>
      <dgm:t>
        <a:bodyPr/>
        <a:lstStyle/>
        <a:p>
          <a:endParaRPr lang="ru-RU"/>
        </a:p>
      </dgm:t>
    </dgm:pt>
    <dgm:pt modelId="{37DA5C4C-3F57-4E46-A0BE-544DC802E794}">
      <dgm:prSet custT="1"/>
      <dgm:spPr/>
      <dgm:t>
        <a:bodyPr/>
        <a:lstStyle/>
        <a:p>
          <a:r>
            <a:rPr lang="ru-RU" sz="2400" dirty="0"/>
            <a:t>Понимать основные особенности естественно-научного исследования</a:t>
          </a:r>
        </a:p>
      </dgm:t>
    </dgm:pt>
    <dgm:pt modelId="{C4789DF6-4EDB-4E15-AED1-6C51CC7E6E88}" type="parTrans" cxnId="{8FF7C9DA-A4F7-4591-9139-8ED43ACDF747}">
      <dgm:prSet/>
      <dgm:spPr/>
      <dgm:t>
        <a:bodyPr/>
        <a:lstStyle/>
        <a:p>
          <a:endParaRPr lang="ru-RU"/>
        </a:p>
      </dgm:t>
    </dgm:pt>
    <dgm:pt modelId="{409EAC02-0EAF-4B77-B284-ADBCE535958F}" type="sibTrans" cxnId="{8FF7C9DA-A4F7-4591-9139-8ED43ACDF747}">
      <dgm:prSet/>
      <dgm:spPr/>
      <dgm:t>
        <a:bodyPr/>
        <a:lstStyle/>
        <a:p>
          <a:endParaRPr lang="ru-RU"/>
        </a:p>
      </dgm:t>
    </dgm:pt>
    <dgm:pt modelId="{3B6B78DB-9905-4074-980B-1044C77B6C20}" type="pres">
      <dgm:prSet presAssocID="{A89EA4DD-BD44-4E4F-998C-16F235685B8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4EC760-5420-4D1F-983B-48A1F932DD30}" type="pres">
      <dgm:prSet presAssocID="{34C9ADF0-E304-446E-B118-39874A880616}" presName="root1" presStyleCnt="0"/>
      <dgm:spPr/>
    </dgm:pt>
    <dgm:pt modelId="{A07E1B4A-DD58-44A1-AA78-05102A31BFF4}" type="pres">
      <dgm:prSet presAssocID="{34C9ADF0-E304-446E-B118-39874A880616}" presName="LevelOneTextNode" presStyleLbl="node0" presStyleIdx="0" presStyleCnt="1" custScaleY="74042" custLinFactNeighborX="-30029" custLinFactNeighborY="58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AF1ECCC-62BB-450D-81A1-2610141D67A6}" type="pres">
      <dgm:prSet presAssocID="{34C9ADF0-E304-446E-B118-39874A880616}" presName="level2hierChild" presStyleCnt="0"/>
      <dgm:spPr/>
    </dgm:pt>
    <dgm:pt modelId="{CA3CCB2A-5B00-4650-83E2-C84666A3ACCF}" type="pres">
      <dgm:prSet presAssocID="{AE0AD16E-4242-434B-9EA4-3E8F72FCC15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02C064D-4B28-46D3-A78B-6CA35F646D8B}" type="pres">
      <dgm:prSet presAssocID="{AE0AD16E-4242-434B-9EA4-3E8F72FCC15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4E7B33D-FD40-4C5B-BE79-E6C8CDC56CB8}" type="pres">
      <dgm:prSet presAssocID="{F90D0AD9-BA3C-4F00-98CC-F7121F6B8389}" presName="root2" presStyleCnt="0"/>
      <dgm:spPr/>
    </dgm:pt>
    <dgm:pt modelId="{56DF5ECB-3D16-4FC1-9467-3D2B374746A9}" type="pres">
      <dgm:prSet presAssocID="{F90D0AD9-BA3C-4F00-98CC-F7121F6B8389}" presName="LevelTwoTextNode" presStyleLbl="node2" presStyleIdx="0" presStyleCnt="3" custScaleX="18209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3C87C36-A4DC-4359-B189-1E49D7A83FAD}" type="pres">
      <dgm:prSet presAssocID="{F90D0AD9-BA3C-4F00-98CC-F7121F6B8389}" presName="level3hierChild" presStyleCnt="0"/>
      <dgm:spPr/>
    </dgm:pt>
    <dgm:pt modelId="{A3B3F12A-713C-435E-8640-C28D0CE3F0E4}" type="pres">
      <dgm:prSet presAssocID="{C4789DF6-4EDB-4E15-AED1-6C51CC7E6E88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515881A3-27C3-4F38-B414-DC1A6CB22062}" type="pres">
      <dgm:prSet presAssocID="{C4789DF6-4EDB-4E15-AED1-6C51CC7E6E8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32AC9DCD-8CF5-44AF-BF9E-0FDEF326D4AD}" type="pres">
      <dgm:prSet presAssocID="{37DA5C4C-3F57-4E46-A0BE-544DC802E794}" presName="root2" presStyleCnt="0"/>
      <dgm:spPr/>
    </dgm:pt>
    <dgm:pt modelId="{E76AEDA1-994C-43DF-A989-F2C608DB4E6F}" type="pres">
      <dgm:prSet presAssocID="{37DA5C4C-3F57-4E46-A0BE-544DC802E794}" presName="LevelTwoTextNode" presStyleLbl="node2" presStyleIdx="1" presStyleCnt="3" custScaleX="182093" custLinFactNeighborX="-693" custLinFactNeighborY="5475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13E7160-DAB9-4C21-80DC-384A8378A3E8}" type="pres">
      <dgm:prSet presAssocID="{37DA5C4C-3F57-4E46-A0BE-544DC802E794}" presName="level3hierChild" presStyleCnt="0"/>
      <dgm:spPr/>
    </dgm:pt>
    <dgm:pt modelId="{10D948E7-73E2-4BDF-9DC4-EEDB02FE28CD}" type="pres">
      <dgm:prSet presAssocID="{7083E865-8246-4E51-AEF1-C8DFC4FD38B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BECA5902-83C6-46AB-88B6-F5FF7D8723C3}" type="pres">
      <dgm:prSet presAssocID="{7083E865-8246-4E51-AEF1-C8DFC4FD38B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C0A54107-DFA7-4A6C-A313-E39E1EFAEA67}" type="pres">
      <dgm:prSet presAssocID="{47AB19A9-AB8D-454C-A150-ACBCE6417052}" presName="root2" presStyleCnt="0"/>
      <dgm:spPr/>
    </dgm:pt>
    <dgm:pt modelId="{A337ED6D-FE4A-47EA-A294-DD79DADFB7C5}" type="pres">
      <dgm:prSet presAssocID="{47AB19A9-AB8D-454C-A150-ACBCE6417052}" presName="LevelTwoTextNode" presStyleLbl="node2" presStyleIdx="2" presStyleCnt="3" custScaleX="180898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BD5913A-E277-47FD-80BC-434E1A13472E}" type="pres">
      <dgm:prSet presAssocID="{47AB19A9-AB8D-454C-A150-ACBCE6417052}" presName="level3hierChild" presStyleCnt="0"/>
      <dgm:spPr/>
    </dgm:pt>
  </dgm:ptLst>
  <dgm:cxnLst>
    <dgm:cxn modelId="{DF7A8B9B-996D-49B9-A3CB-CA966AC8ED93}" type="presOf" srcId="{7083E865-8246-4E51-AEF1-C8DFC4FD38B2}" destId="{10D948E7-73E2-4BDF-9DC4-EEDB02FE28CD}" srcOrd="0" destOrd="0" presId="urn:microsoft.com/office/officeart/2008/layout/HorizontalMultiLevelHierarchy"/>
    <dgm:cxn modelId="{961F9FC1-F842-4961-9058-EEAF8231CB6A}" type="presOf" srcId="{34C9ADF0-E304-446E-B118-39874A880616}" destId="{A07E1B4A-DD58-44A1-AA78-05102A31BFF4}" srcOrd="0" destOrd="0" presId="urn:microsoft.com/office/officeart/2008/layout/HorizontalMultiLevelHierarchy"/>
    <dgm:cxn modelId="{8FF7C9DA-A4F7-4591-9139-8ED43ACDF747}" srcId="{34C9ADF0-E304-446E-B118-39874A880616}" destId="{37DA5C4C-3F57-4E46-A0BE-544DC802E794}" srcOrd="1" destOrd="0" parTransId="{C4789DF6-4EDB-4E15-AED1-6C51CC7E6E88}" sibTransId="{409EAC02-0EAF-4B77-B284-ADBCE535958F}"/>
    <dgm:cxn modelId="{86D503BC-E11F-4876-8A6A-20FEBEA63F75}" type="presOf" srcId="{AE0AD16E-4242-434B-9EA4-3E8F72FCC15B}" destId="{CA3CCB2A-5B00-4650-83E2-C84666A3ACCF}" srcOrd="0" destOrd="0" presId="urn:microsoft.com/office/officeart/2008/layout/HorizontalMultiLevelHierarchy"/>
    <dgm:cxn modelId="{35FAB83C-E41B-4C7F-A3D9-E6A211665C60}" type="presOf" srcId="{AE0AD16E-4242-434B-9EA4-3E8F72FCC15B}" destId="{B02C064D-4B28-46D3-A78B-6CA35F646D8B}" srcOrd="1" destOrd="0" presId="urn:microsoft.com/office/officeart/2008/layout/HorizontalMultiLevelHierarchy"/>
    <dgm:cxn modelId="{4FE5D440-B533-4D94-B7A9-27405D408B9C}" type="presOf" srcId="{A89EA4DD-BD44-4E4F-998C-16F235685B8F}" destId="{3B6B78DB-9905-4074-980B-1044C77B6C20}" srcOrd="0" destOrd="0" presId="urn:microsoft.com/office/officeart/2008/layout/HorizontalMultiLevelHierarchy"/>
    <dgm:cxn modelId="{814D3F30-3E83-4D6F-A558-0FA0F9F6C22A}" type="presOf" srcId="{47AB19A9-AB8D-454C-A150-ACBCE6417052}" destId="{A337ED6D-FE4A-47EA-A294-DD79DADFB7C5}" srcOrd="0" destOrd="0" presId="urn:microsoft.com/office/officeart/2008/layout/HorizontalMultiLevelHierarchy"/>
    <dgm:cxn modelId="{D25095D3-1C61-4572-AB02-79AE5BB9B815}" srcId="{34C9ADF0-E304-446E-B118-39874A880616}" destId="{47AB19A9-AB8D-454C-A150-ACBCE6417052}" srcOrd="2" destOrd="0" parTransId="{7083E865-8246-4E51-AEF1-C8DFC4FD38B2}" sibTransId="{F2A7193B-F72F-4B6E-906C-27A64D522E41}"/>
    <dgm:cxn modelId="{201A5DE2-AE6A-47EF-A657-6AE5D1AF8CB0}" type="presOf" srcId="{C4789DF6-4EDB-4E15-AED1-6C51CC7E6E88}" destId="{515881A3-27C3-4F38-B414-DC1A6CB22062}" srcOrd="1" destOrd="0" presId="urn:microsoft.com/office/officeart/2008/layout/HorizontalMultiLevelHierarchy"/>
    <dgm:cxn modelId="{EFD0536D-AE9C-4ED8-9C0B-CBCCECAF6FBD}" type="presOf" srcId="{C4789DF6-4EDB-4E15-AED1-6C51CC7E6E88}" destId="{A3B3F12A-713C-435E-8640-C28D0CE3F0E4}" srcOrd="0" destOrd="0" presId="urn:microsoft.com/office/officeart/2008/layout/HorizontalMultiLevelHierarchy"/>
    <dgm:cxn modelId="{1EF3E4B3-36F3-47A2-807F-47FF06DBF5AC}" srcId="{34C9ADF0-E304-446E-B118-39874A880616}" destId="{F90D0AD9-BA3C-4F00-98CC-F7121F6B8389}" srcOrd="0" destOrd="0" parTransId="{AE0AD16E-4242-434B-9EA4-3E8F72FCC15B}" sibTransId="{B566E72D-E41D-40EE-8500-A007D1702DCC}"/>
    <dgm:cxn modelId="{07A23D1D-67E5-4902-99E8-D55221A7E407}" srcId="{A89EA4DD-BD44-4E4F-998C-16F235685B8F}" destId="{34C9ADF0-E304-446E-B118-39874A880616}" srcOrd="0" destOrd="0" parTransId="{2DE77F4C-C1D3-44B8-9773-B038A977F1E8}" sibTransId="{D16180B2-F22A-4A66-B581-8BE3C6BAF8B4}"/>
    <dgm:cxn modelId="{EC08939F-7C49-4185-AFC1-D246085EA212}" type="presOf" srcId="{37DA5C4C-3F57-4E46-A0BE-544DC802E794}" destId="{E76AEDA1-994C-43DF-A989-F2C608DB4E6F}" srcOrd="0" destOrd="0" presId="urn:microsoft.com/office/officeart/2008/layout/HorizontalMultiLevelHierarchy"/>
    <dgm:cxn modelId="{30380142-8FDF-41ED-9D21-6C73929432C0}" type="presOf" srcId="{F90D0AD9-BA3C-4F00-98CC-F7121F6B8389}" destId="{56DF5ECB-3D16-4FC1-9467-3D2B374746A9}" srcOrd="0" destOrd="0" presId="urn:microsoft.com/office/officeart/2008/layout/HorizontalMultiLevelHierarchy"/>
    <dgm:cxn modelId="{40EB4DC0-6F2E-42E5-8F4C-B9EE9FFB0015}" type="presOf" srcId="{7083E865-8246-4E51-AEF1-C8DFC4FD38B2}" destId="{BECA5902-83C6-46AB-88B6-F5FF7D8723C3}" srcOrd="1" destOrd="0" presId="urn:microsoft.com/office/officeart/2008/layout/HorizontalMultiLevelHierarchy"/>
    <dgm:cxn modelId="{42612181-D285-4E70-BB17-C2E08B8CF271}" type="presParOf" srcId="{3B6B78DB-9905-4074-980B-1044C77B6C20}" destId="{7A4EC760-5420-4D1F-983B-48A1F932DD30}" srcOrd="0" destOrd="0" presId="urn:microsoft.com/office/officeart/2008/layout/HorizontalMultiLevelHierarchy"/>
    <dgm:cxn modelId="{BA34A5DC-61F1-4394-A7F4-B90EA1CAC339}" type="presParOf" srcId="{7A4EC760-5420-4D1F-983B-48A1F932DD30}" destId="{A07E1B4A-DD58-44A1-AA78-05102A31BFF4}" srcOrd="0" destOrd="0" presId="urn:microsoft.com/office/officeart/2008/layout/HorizontalMultiLevelHierarchy"/>
    <dgm:cxn modelId="{5A7AD677-83DC-4119-B68E-5977ACC92079}" type="presParOf" srcId="{7A4EC760-5420-4D1F-983B-48A1F932DD30}" destId="{7AF1ECCC-62BB-450D-81A1-2610141D67A6}" srcOrd="1" destOrd="0" presId="urn:microsoft.com/office/officeart/2008/layout/HorizontalMultiLevelHierarchy"/>
    <dgm:cxn modelId="{BD892ACE-10CE-4CBB-9E3E-54029A2D23AB}" type="presParOf" srcId="{7AF1ECCC-62BB-450D-81A1-2610141D67A6}" destId="{CA3CCB2A-5B00-4650-83E2-C84666A3ACCF}" srcOrd="0" destOrd="0" presId="urn:microsoft.com/office/officeart/2008/layout/HorizontalMultiLevelHierarchy"/>
    <dgm:cxn modelId="{DE98EEBC-60F1-42F2-8FE1-E6C9A8773162}" type="presParOf" srcId="{CA3CCB2A-5B00-4650-83E2-C84666A3ACCF}" destId="{B02C064D-4B28-46D3-A78B-6CA35F646D8B}" srcOrd="0" destOrd="0" presId="urn:microsoft.com/office/officeart/2008/layout/HorizontalMultiLevelHierarchy"/>
    <dgm:cxn modelId="{2FC3B343-E037-4764-9442-34A812B1D46C}" type="presParOf" srcId="{7AF1ECCC-62BB-450D-81A1-2610141D67A6}" destId="{84E7B33D-FD40-4C5B-BE79-E6C8CDC56CB8}" srcOrd="1" destOrd="0" presId="urn:microsoft.com/office/officeart/2008/layout/HorizontalMultiLevelHierarchy"/>
    <dgm:cxn modelId="{35FBE2FF-C74E-4622-82DE-53747DD5A42E}" type="presParOf" srcId="{84E7B33D-FD40-4C5B-BE79-E6C8CDC56CB8}" destId="{56DF5ECB-3D16-4FC1-9467-3D2B374746A9}" srcOrd="0" destOrd="0" presId="urn:microsoft.com/office/officeart/2008/layout/HorizontalMultiLevelHierarchy"/>
    <dgm:cxn modelId="{375F1822-6887-403A-B411-5CF3F3F8C756}" type="presParOf" srcId="{84E7B33D-FD40-4C5B-BE79-E6C8CDC56CB8}" destId="{D3C87C36-A4DC-4359-B189-1E49D7A83FAD}" srcOrd="1" destOrd="0" presId="urn:microsoft.com/office/officeart/2008/layout/HorizontalMultiLevelHierarchy"/>
    <dgm:cxn modelId="{3405503A-4DE2-4759-8A3A-672F800FB8C3}" type="presParOf" srcId="{7AF1ECCC-62BB-450D-81A1-2610141D67A6}" destId="{A3B3F12A-713C-435E-8640-C28D0CE3F0E4}" srcOrd="2" destOrd="0" presId="urn:microsoft.com/office/officeart/2008/layout/HorizontalMultiLevelHierarchy"/>
    <dgm:cxn modelId="{3C689CA9-DE8B-4626-9175-860EA4C947D5}" type="presParOf" srcId="{A3B3F12A-713C-435E-8640-C28D0CE3F0E4}" destId="{515881A3-27C3-4F38-B414-DC1A6CB22062}" srcOrd="0" destOrd="0" presId="urn:microsoft.com/office/officeart/2008/layout/HorizontalMultiLevelHierarchy"/>
    <dgm:cxn modelId="{4C08846E-B90C-4EAC-8F55-BF2413BBD530}" type="presParOf" srcId="{7AF1ECCC-62BB-450D-81A1-2610141D67A6}" destId="{32AC9DCD-8CF5-44AF-BF9E-0FDEF326D4AD}" srcOrd="3" destOrd="0" presId="urn:microsoft.com/office/officeart/2008/layout/HorizontalMultiLevelHierarchy"/>
    <dgm:cxn modelId="{26B5F2BC-0BB7-4274-8FC5-DFA51FAC9094}" type="presParOf" srcId="{32AC9DCD-8CF5-44AF-BF9E-0FDEF326D4AD}" destId="{E76AEDA1-994C-43DF-A989-F2C608DB4E6F}" srcOrd="0" destOrd="0" presId="urn:microsoft.com/office/officeart/2008/layout/HorizontalMultiLevelHierarchy"/>
    <dgm:cxn modelId="{F291FFC4-5435-4814-B7F0-8A482D0E8CB6}" type="presParOf" srcId="{32AC9DCD-8CF5-44AF-BF9E-0FDEF326D4AD}" destId="{D13E7160-DAB9-4C21-80DC-384A8378A3E8}" srcOrd="1" destOrd="0" presId="urn:microsoft.com/office/officeart/2008/layout/HorizontalMultiLevelHierarchy"/>
    <dgm:cxn modelId="{E373911E-2799-4733-998A-09179F810A0C}" type="presParOf" srcId="{7AF1ECCC-62BB-450D-81A1-2610141D67A6}" destId="{10D948E7-73E2-4BDF-9DC4-EEDB02FE28CD}" srcOrd="4" destOrd="0" presId="urn:microsoft.com/office/officeart/2008/layout/HorizontalMultiLevelHierarchy"/>
    <dgm:cxn modelId="{423C6DBB-5434-433F-AA69-ACCC90BFD536}" type="presParOf" srcId="{10D948E7-73E2-4BDF-9DC4-EEDB02FE28CD}" destId="{BECA5902-83C6-46AB-88B6-F5FF7D8723C3}" srcOrd="0" destOrd="0" presId="urn:microsoft.com/office/officeart/2008/layout/HorizontalMultiLevelHierarchy"/>
    <dgm:cxn modelId="{5DA7DE01-03C4-42DA-B553-06914332316A}" type="presParOf" srcId="{7AF1ECCC-62BB-450D-81A1-2610141D67A6}" destId="{C0A54107-DFA7-4A6C-A313-E39E1EFAEA67}" srcOrd="5" destOrd="0" presId="urn:microsoft.com/office/officeart/2008/layout/HorizontalMultiLevelHierarchy"/>
    <dgm:cxn modelId="{1E731752-C54E-491B-A7EF-1909F78934DF}" type="presParOf" srcId="{C0A54107-DFA7-4A6C-A313-E39E1EFAEA67}" destId="{A337ED6D-FE4A-47EA-A294-DD79DADFB7C5}" srcOrd="0" destOrd="0" presId="urn:microsoft.com/office/officeart/2008/layout/HorizontalMultiLevelHierarchy"/>
    <dgm:cxn modelId="{419F38C8-C2DD-4980-BE62-CE93B5D354C5}" type="presParOf" srcId="{C0A54107-DFA7-4A6C-A313-E39E1EFAEA67}" destId="{BBD5913A-E277-47FD-80BC-434E1A13472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948E7-73E2-4BDF-9DC4-EEDB02FE28CD}">
      <dsp:nvSpPr>
        <dsp:cNvPr id="0" name=""/>
        <dsp:cNvSpPr/>
      </dsp:nvSpPr>
      <dsp:spPr>
        <a:xfrm>
          <a:off x="2395924" y="2740916"/>
          <a:ext cx="982623" cy="1252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1311" y="0"/>
              </a:lnTo>
              <a:lnTo>
                <a:pt x="491311" y="1252837"/>
              </a:lnTo>
              <a:lnTo>
                <a:pt x="982623" y="1252837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47430" y="3327530"/>
        <a:ext cx="79610" cy="79610"/>
      </dsp:txXfrm>
    </dsp:sp>
    <dsp:sp modelId="{A3B3F12A-713C-435E-8640-C28D0CE3F0E4}">
      <dsp:nvSpPr>
        <dsp:cNvPr id="0" name=""/>
        <dsp:cNvSpPr/>
      </dsp:nvSpPr>
      <dsp:spPr>
        <a:xfrm>
          <a:off x="2395924" y="2695196"/>
          <a:ext cx="95926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9633" y="45720"/>
              </a:lnTo>
              <a:lnTo>
                <a:pt x="479633" y="70394"/>
              </a:lnTo>
              <a:lnTo>
                <a:pt x="959266" y="7039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851568" y="2716927"/>
        <a:ext cx="47979" cy="47979"/>
      </dsp:txXfrm>
    </dsp:sp>
    <dsp:sp modelId="{CA3CCB2A-5B00-4650-83E2-C84666A3ACCF}">
      <dsp:nvSpPr>
        <dsp:cNvPr id="0" name=""/>
        <dsp:cNvSpPr/>
      </dsp:nvSpPr>
      <dsp:spPr>
        <a:xfrm>
          <a:off x="2395924" y="1424912"/>
          <a:ext cx="982623" cy="1316004"/>
        </a:xfrm>
        <a:custGeom>
          <a:avLst/>
          <a:gdLst/>
          <a:ahLst/>
          <a:cxnLst/>
          <a:rect l="0" t="0" r="0" b="0"/>
          <a:pathLst>
            <a:path>
              <a:moveTo>
                <a:pt x="0" y="1316004"/>
              </a:moveTo>
              <a:lnTo>
                <a:pt x="491311" y="1316004"/>
              </a:lnTo>
              <a:lnTo>
                <a:pt x="491311" y="0"/>
              </a:lnTo>
              <a:lnTo>
                <a:pt x="982623" y="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846176" y="2041855"/>
        <a:ext cx="82119" cy="82119"/>
      </dsp:txXfrm>
    </dsp:sp>
    <dsp:sp modelId="{A07E1B4A-DD58-44A1-AA78-05102A31BFF4}">
      <dsp:nvSpPr>
        <dsp:cNvPr id="0" name=""/>
        <dsp:cNvSpPr/>
      </dsp:nvSpPr>
      <dsp:spPr>
        <a:xfrm rot="16200000">
          <a:off x="-119972" y="2227148"/>
          <a:ext cx="4004257" cy="102753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Компетенции</a:t>
          </a:r>
        </a:p>
      </dsp:txBody>
      <dsp:txXfrm>
        <a:off x="-69812" y="2277308"/>
        <a:ext cx="3903937" cy="927216"/>
      </dsp:txXfrm>
    </dsp:sp>
    <dsp:sp modelId="{56DF5ECB-3D16-4FC1-9467-3D2B374746A9}">
      <dsp:nvSpPr>
        <dsp:cNvPr id="0" name=""/>
        <dsp:cNvSpPr/>
      </dsp:nvSpPr>
      <dsp:spPr>
        <a:xfrm>
          <a:off x="3378547" y="911143"/>
          <a:ext cx="6137118" cy="102753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Научно объяснять явления</a:t>
          </a:r>
        </a:p>
      </dsp:txBody>
      <dsp:txXfrm>
        <a:off x="3428707" y="961303"/>
        <a:ext cx="6036798" cy="927216"/>
      </dsp:txXfrm>
    </dsp:sp>
    <dsp:sp modelId="{E76AEDA1-994C-43DF-A989-F2C608DB4E6F}">
      <dsp:nvSpPr>
        <dsp:cNvPr id="0" name=""/>
        <dsp:cNvSpPr/>
      </dsp:nvSpPr>
      <dsp:spPr>
        <a:xfrm>
          <a:off x="3355191" y="2251822"/>
          <a:ext cx="6137118" cy="102753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Понимать основные особенности естественно-научного исследования</a:t>
          </a:r>
        </a:p>
      </dsp:txBody>
      <dsp:txXfrm>
        <a:off x="3405351" y="2301982"/>
        <a:ext cx="6036798" cy="927216"/>
      </dsp:txXfrm>
    </dsp:sp>
    <dsp:sp modelId="{A337ED6D-FE4A-47EA-A294-DD79DADFB7C5}">
      <dsp:nvSpPr>
        <dsp:cNvPr id="0" name=""/>
        <dsp:cNvSpPr/>
      </dsp:nvSpPr>
      <dsp:spPr>
        <a:xfrm>
          <a:off x="3378547" y="3479986"/>
          <a:ext cx="6096843" cy="1027536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Интерпретировать данные и использовать научные доказательства для получения выводов</a:t>
          </a:r>
        </a:p>
      </dsp:txBody>
      <dsp:txXfrm>
        <a:off x="3428707" y="3530146"/>
        <a:ext cx="5996523" cy="927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A5AB8-5F99-4CDB-954F-599602E1F3F6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AAFDA-E3FB-4D72-BA69-3C4FFDCDCF7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46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Напрямую связана с читательской грамотностью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A1E1CE-E38A-4719-A123-C8D80F84A45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90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604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64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4730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781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6881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860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434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78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24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47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892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188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96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74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847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02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E79F1-1B40-4915-8D97-B72561478B28}" type="datetimeFigureOut">
              <a:rPr lang="ru-RU" smtClean="0"/>
              <a:t>16.03.2023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2314DA-C607-4208-926B-62D57E91F4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01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fg.resh.edu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kiv.instrao.ru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fipi.ru/otkrytyy-bank-zadaniy-dlya-otsenki-yestestvennonauchnoy-gramotnost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vpr.sdamgi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01274" y="1648240"/>
            <a:ext cx="10235112" cy="3519506"/>
          </a:xfrm>
          <a:prstGeom prst="rect">
            <a:avLst/>
          </a:prstGeom>
          <a:solidFill>
            <a:srgbClr val="006C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-тренинг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формированию педагогами функциональной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</a:t>
            </a:r>
          </a:p>
          <a:p>
            <a:pPr algn="ctr">
              <a:defRPr/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(естественнонаучная компетентность)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3892" y="237208"/>
            <a:ext cx="706954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Ирбитское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образование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 «Осинцевская ООШ»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8353" y="5758214"/>
            <a:ext cx="4330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Замятина Наталия Васильевна,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УВР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49B3AB-1E7A-41E8-A29D-78A48147F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4968"/>
            <a:ext cx="10515600" cy="831627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Компетенция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: «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Научное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объяснение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явлений»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CA873DF-A058-432F-9DFF-67AD8B6F0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472" y="5373216"/>
            <a:ext cx="9865096" cy="118434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300" b="0" i="0" dirty="0">
                <a:solidFill>
                  <a:srgbClr val="1B3281"/>
                </a:solidFill>
                <a:effectLst/>
                <a:latin typeface="Arial" panose="020B0604020202020204" pitchFamily="34" charset="0"/>
              </a:rPr>
              <a:t>В основе развития компетенции «Научное объяснение явлений» лежат знания о научных методах исследования, о приборах и инструментах, используемых в наблюдениях и экспериментальных работах.</a:t>
            </a:r>
            <a:r>
              <a:rPr lang="ru-RU" sz="2300" dirty="0"/>
              <a:t> 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D4D42DB-ECEE-45BD-93F3-1A6AFEB302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63"/>
          <a:stretch/>
        </p:blipFill>
        <p:spPr>
          <a:xfrm>
            <a:off x="1080276" y="858541"/>
            <a:ext cx="10491054" cy="4464496"/>
          </a:xfrm>
          <a:prstGeom prst="rect">
            <a:avLst/>
          </a:prstGeom>
        </p:spPr>
      </p:pic>
      <p:sp>
        <p:nvSpPr>
          <p:cNvPr id="4" name="AutoShape 2" descr="Галочка. популярный. ">
            <a:extLst>
              <a:ext uri="{FF2B5EF4-FFF2-40B4-BE49-F238E27FC236}">
                <a16:creationId xmlns:a16="http://schemas.microsoft.com/office/drawing/2014/main" xmlns="" id="{44A6E81E-F23C-45F4-8F2E-B47ECFFD1C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ACEDD98-20F8-46D5-BF66-4FBEB23285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5361012"/>
            <a:ext cx="957021" cy="109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21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203312"/>
            <a:ext cx="12072664" cy="993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Компетенция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: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«Понимание особенностей естественно-научного исследования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ABF2465-A53F-4DC8-A271-E26A008C1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281975"/>
            <a:ext cx="10945216" cy="38328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B9F6777-DCDD-4DFC-A754-4496FDC7C4E6}"/>
              </a:ext>
            </a:extLst>
          </p:cNvPr>
          <p:cNvSpPr txBox="1"/>
          <p:nvPr/>
        </p:nvSpPr>
        <p:spPr>
          <a:xfrm>
            <a:off x="1148364" y="5661248"/>
            <a:ext cx="10564259" cy="670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1800" dirty="0">
                <a:solidFill>
                  <a:srgbClr val="1B328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основе развития компетенции «Понимание особенностей естественно-научного исследования» лежат знания о структуре естественно-научного исследования.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927FCC4-90D3-4F58-8ABA-4C1DFB8D47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5449439"/>
            <a:ext cx="957021" cy="109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1013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6A7AA0-4A2F-4A15-B910-4305E2D42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643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Компетенция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: «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Интерпретация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данных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и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использование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научных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доказательств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для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получения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uk-UA" sz="2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выводов</a:t>
            </a: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»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C68D25-3FDD-44C7-B2BB-911ACFBEA6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3886A92-11CD-4990-A040-2BAFE9ADF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00808"/>
            <a:ext cx="10515600" cy="409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2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0327" y="701834"/>
            <a:ext cx="1108363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679" indent="-220979">
              <a:lnSpc>
                <a:spcPct val="100000"/>
              </a:lnSpc>
              <a:spcBef>
                <a:spcPts val="105"/>
              </a:spcBef>
              <a:buSzPct val="75000"/>
              <a:buFont typeface="Calibri"/>
              <a:buChar char="•"/>
              <a:tabLst>
                <a:tab pos="233679" algn="l"/>
              </a:tabLst>
            </a:pPr>
            <a:r>
              <a:rPr lang="ru-RU" sz="3200" b="1" spc="-15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Содержательное</a:t>
            </a:r>
            <a:r>
              <a:rPr lang="ru-RU" sz="3200" b="1" spc="-30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знание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,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знание</a:t>
            </a:r>
            <a:r>
              <a:rPr lang="ru-RU" sz="32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30" dirty="0">
                <a:solidFill>
                  <a:srgbClr val="171717"/>
                </a:solidFill>
                <a:latin typeface="Times New Roman"/>
                <a:cs typeface="Times New Roman"/>
              </a:rPr>
              <a:t>научного</a:t>
            </a:r>
            <a:r>
              <a:rPr lang="ru-RU" sz="3200" spc="-2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содержания,</a:t>
            </a:r>
            <a:endParaRPr lang="ru-RU"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200" spc="5" dirty="0">
                <a:solidFill>
                  <a:srgbClr val="171717"/>
                </a:solidFill>
                <a:latin typeface="Times New Roman"/>
                <a:cs typeface="Times New Roman"/>
              </a:rPr>
              <a:t>относящегося</a:t>
            </a:r>
            <a:r>
              <a:rPr lang="ru-RU" sz="3200" spc="-3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к</a:t>
            </a:r>
            <a:r>
              <a:rPr lang="ru-RU" sz="3200" spc="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следующим</a:t>
            </a:r>
            <a:r>
              <a:rPr lang="ru-RU" sz="3200" spc="-4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15" dirty="0">
                <a:solidFill>
                  <a:srgbClr val="171717"/>
                </a:solidFill>
                <a:latin typeface="Times New Roman"/>
                <a:cs typeface="Times New Roman"/>
              </a:rPr>
              <a:t>областям:</a:t>
            </a:r>
            <a:r>
              <a:rPr lang="ru-RU" sz="3200" spc="-2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endParaRPr lang="ru-RU" sz="3200" spc="-25" dirty="0" smtClean="0">
              <a:solidFill>
                <a:srgbClr val="171717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200" b="1" spc="5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-«</a:t>
            </a:r>
            <a:r>
              <a:rPr lang="ru-RU" sz="3200" b="1" spc="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Физические</a:t>
            </a:r>
            <a:r>
              <a:rPr lang="ru-RU" sz="3200" b="1" spc="1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системы»,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985260" algn="l"/>
              </a:tabLst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-«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Живые</a:t>
            </a:r>
            <a:r>
              <a:rPr lang="ru-RU" sz="3200" b="1" spc="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системы»</a:t>
            </a:r>
            <a:r>
              <a:rPr lang="ru-RU" sz="3200" b="1" spc="-1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endParaRPr lang="ru-RU" sz="3200" b="1" spc="-10" dirty="0" smtClean="0">
              <a:solidFill>
                <a:schemeClr val="accent1">
                  <a:lumMod val="75000"/>
                </a:schemeClr>
              </a:solidFill>
              <a:uFill>
                <a:solidFill>
                  <a:srgbClr val="0000CC"/>
                </a:solidFill>
              </a:u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985260" algn="l"/>
              </a:tabLst>
            </a:pPr>
            <a:r>
              <a:rPr lang="ru-RU" sz="3200" b="1" spc="-25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-«Науки</a:t>
            </a:r>
            <a:r>
              <a:rPr lang="ru-RU" sz="3200" b="1" spc="-20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о</a:t>
            </a: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Земле</a:t>
            </a:r>
            <a:r>
              <a:rPr lang="ru-RU" sz="3200" b="1" spc="-2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и</a:t>
            </a:r>
            <a:r>
              <a:rPr lang="ru-RU" sz="3200" b="1" spc="-1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CC"/>
                  </a:solidFill>
                </a:uFill>
                <a:latin typeface="Times New Roman"/>
                <a:cs typeface="Times New Roman"/>
              </a:rPr>
              <a:t>Вселенной».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12700" marR="866775">
              <a:lnSpc>
                <a:spcPct val="100000"/>
              </a:lnSpc>
              <a:spcBef>
                <a:spcPts val="600"/>
              </a:spcBef>
              <a:buChar char="•"/>
              <a:tabLst>
                <a:tab pos="257175" algn="l"/>
              </a:tabLst>
            </a:pP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Процедурное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знание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,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знание 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разнообразных </a:t>
            </a:r>
            <a:r>
              <a:rPr lang="ru-RU" sz="3200" u="heavy" spc="-1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методов</a:t>
            </a:r>
            <a:r>
              <a:rPr lang="ru-RU" sz="3200" spc="-15" dirty="0">
                <a:solidFill>
                  <a:srgbClr val="171717"/>
                </a:solidFill>
                <a:latin typeface="Times New Roman"/>
                <a:cs typeface="Times New Roman"/>
              </a:rPr>
              <a:t>, </a:t>
            </a:r>
            <a:r>
              <a:rPr lang="ru-RU" sz="3200" spc="-1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u="heavy" spc="-1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используемых </a:t>
            </a:r>
            <a:r>
              <a:rPr lang="ru-RU" sz="3200" u="heavy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для </a:t>
            </a:r>
            <a:r>
              <a:rPr lang="ru-RU" sz="3200" u="heavy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получения </a:t>
            </a:r>
            <a:r>
              <a:rPr lang="ru-RU" sz="3200" u="heavy" spc="-30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научного </a:t>
            </a:r>
            <a:r>
              <a:rPr lang="ru-RU" sz="3200" u="heavy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знания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, а также знание </a:t>
            </a:r>
            <a:r>
              <a:rPr lang="ru-RU" sz="3200" spc="-78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u="heavy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стандартных</a:t>
            </a:r>
            <a:r>
              <a:rPr lang="ru-RU" sz="3200" u="heavy" spc="-40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u="heavy" spc="-10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исследовательских</a:t>
            </a:r>
            <a:r>
              <a:rPr lang="ru-RU" sz="3200" u="heavy" spc="-4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u="heavy" spc="-5" dirty="0">
                <a:solidFill>
                  <a:srgbClr val="171717"/>
                </a:solidFill>
                <a:uFill>
                  <a:solidFill>
                    <a:srgbClr val="171717"/>
                  </a:solidFill>
                </a:uFill>
                <a:latin typeface="Times New Roman"/>
                <a:cs typeface="Times New Roman"/>
              </a:rPr>
              <a:t>процедур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.</a:t>
            </a:r>
            <a:endParaRPr lang="ru-RU" sz="32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600"/>
              </a:spcBef>
            </a:pP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В нашей </a:t>
            </a:r>
            <a:r>
              <a:rPr lang="ru-RU" sz="3200" spc="-15" dirty="0">
                <a:solidFill>
                  <a:srgbClr val="171717"/>
                </a:solidFill>
                <a:latin typeface="Times New Roman"/>
                <a:cs typeface="Times New Roman"/>
              </a:rPr>
              <a:t>практике </a:t>
            </a:r>
            <a:r>
              <a:rPr lang="ru-RU" sz="3200" spc="-40" dirty="0">
                <a:solidFill>
                  <a:srgbClr val="171717"/>
                </a:solidFill>
                <a:latin typeface="Times New Roman"/>
                <a:cs typeface="Times New Roman"/>
              </a:rPr>
              <a:t>комплекс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знаний, умений, </a:t>
            </a:r>
            <a:r>
              <a:rPr lang="ru-RU" sz="3200" spc="-10" dirty="0">
                <a:solidFill>
                  <a:srgbClr val="171717"/>
                </a:solidFill>
                <a:latin typeface="Times New Roman"/>
                <a:cs typeface="Times New Roman"/>
              </a:rPr>
              <a:t>компетентностей,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 относящихся </a:t>
            </a:r>
            <a:r>
              <a:rPr lang="ru-RU" sz="3200" dirty="0">
                <a:solidFill>
                  <a:srgbClr val="171717"/>
                </a:solidFill>
                <a:latin typeface="Times New Roman"/>
                <a:cs typeface="Times New Roman"/>
              </a:rPr>
              <a:t>к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типу </a:t>
            </a:r>
            <a:r>
              <a:rPr lang="ru-RU" sz="3200" spc="-10" dirty="0">
                <a:solidFill>
                  <a:srgbClr val="171717"/>
                </a:solidFill>
                <a:latin typeface="Times New Roman"/>
                <a:cs typeface="Times New Roman"/>
              </a:rPr>
              <a:t>процедурного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знания, принято </a:t>
            </a:r>
            <a:r>
              <a:rPr lang="ru-RU" sz="3200" spc="-10" dirty="0">
                <a:solidFill>
                  <a:srgbClr val="171717"/>
                </a:solidFill>
                <a:latin typeface="Times New Roman"/>
                <a:cs typeface="Times New Roman"/>
              </a:rPr>
              <a:t>объединять </a:t>
            </a:r>
            <a:r>
              <a:rPr lang="ru-RU" sz="3200" spc="-35" dirty="0">
                <a:solidFill>
                  <a:srgbClr val="171717"/>
                </a:solidFill>
                <a:latin typeface="Times New Roman"/>
                <a:cs typeface="Times New Roman"/>
              </a:rPr>
              <a:t>под </a:t>
            </a:r>
            <a:r>
              <a:rPr lang="ru-RU" sz="3200" spc="-78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30" dirty="0">
                <a:solidFill>
                  <a:srgbClr val="171717"/>
                </a:solidFill>
                <a:latin typeface="Times New Roman"/>
                <a:cs typeface="Times New Roman"/>
              </a:rPr>
              <a:t>рубрикой</a:t>
            </a:r>
            <a:r>
              <a:rPr lang="ru-RU" sz="3200" spc="-50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25" dirty="0">
                <a:solidFill>
                  <a:srgbClr val="171717"/>
                </a:solidFill>
                <a:latin typeface="Times New Roman"/>
                <a:cs typeface="Times New Roman"/>
              </a:rPr>
              <a:t>«Методы </a:t>
            </a:r>
            <a:r>
              <a:rPr lang="ru-RU" sz="3200" spc="-30" dirty="0">
                <a:solidFill>
                  <a:srgbClr val="171717"/>
                </a:solidFill>
                <a:latin typeface="Times New Roman"/>
                <a:cs typeface="Times New Roman"/>
              </a:rPr>
              <a:t>научного</a:t>
            </a:r>
            <a:r>
              <a:rPr lang="ru-RU" sz="3200" spc="-25" dirty="0">
                <a:solidFill>
                  <a:srgbClr val="171717"/>
                </a:solidFill>
                <a:latin typeface="Times New Roman"/>
                <a:cs typeface="Times New Roman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/>
                <a:cs typeface="Times New Roman"/>
              </a:rPr>
              <a:t>познания».</a:t>
            </a:r>
            <a:endParaRPr lang="ru-RU" sz="3200" dirty="0">
              <a:latin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9537" y="182479"/>
            <a:ext cx="65407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-3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</a:t>
            </a:r>
            <a:r>
              <a:rPr lang="ru-RU" sz="3200" b="1" spc="-3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-35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</a:t>
            </a:r>
            <a:r>
              <a:rPr lang="ru-RU" sz="3200" b="1" spc="-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</a:t>
            </a:r>
            <a:r>
              <a:rPr lang="ru-RU" sz="3200" b="1" spc="-65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-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3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6463" y="237898"/>
            <a:ext cx="5646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-2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«Методы</a:t>
            </a:r>
            <a:r>
              <a:rPr lang="ru-RU" sz="3200" b="1" spc="-4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-3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</a:t>
            </a:r>
            <a:r>
              <a:rPr lang="ru-RU" sz="3200" b="1" spc="-5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5636" y="1209557"/>
            <a:ext cx="11208328" cy="486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algn="ctr">
              <a:lnSpc>
                <a:spcPct val="100000"/>
              </a:lnSpc>
              <a:spcBef>
                <a:spcPts val="555"/>
              </a:spcBef>
            </a:pPr>
            <a:r>
              <a:rPr lang="ru-RU" b="1" i="1" spc="-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УНИВЕРСАЛЬНЫЕ</a:t>
            </a:r>
            <a:r>
              <a:rPr lang="ru-RU" b="1" i="1" spc="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i="1" spc="-2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методы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215265" indent="-203200">
              <a:lnSpc>
                <a:spcPct val="100000"/>
              </a:lnSpc>
              <a:spcBef>
                <a:spcPts val="585"/>
              </a:spcBef>
              <a:buClr>
                <a:srgbClr val="2C3493"/>
              </a:buClr>
              <a:buSzPct val="80000"/>
              <a:buFont typeface="Times New Roman"/>
              <a:buAutoNum type="arabicPeriod"/>
              <a:tabLst>
                <a:tab pos="215900" algn="l"/>
              </a:tabLst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Анализ</a:t>
            </a:r>
            <a:r>
              <a:rPr lang="ru-RU" sz="2800" b="1" i="1" spc="-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—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это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приём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мышления,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25" dirty="0">
                <a:latin typeface="Times New Roman"/>
                <a:cs typeface="Times New Roman"/>
              </a:rPr>
              <a:t>который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подразумевает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разъединение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целостного</a:t>
            </a:r>
            <a:r>
              <a:rPr lang="ru-RU" sz="2000" spc="4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предмета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на</a:t>
            </a:r>
            <a:r>
              <a:rPr lang="ru-RU" sz="2000" spc="5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составляющие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части</a:t>
            </a:r>
            <a:endParaRPr lang="ru-RU"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lang="ru-RU" sz="2000" spc="-10" dirty="0">
                <a:latin typeface="Times New Roman"/>
                <a:cs typeface="Times New Roman"/>
              </a:rPr>
              <a:t>(стороны,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признаки,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свойства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или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отношения)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с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целью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их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всестороннего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изучения.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198755">
              <a:lnSpc>
                <a:spcPct val="100699"/>
              </a:lnSpc>
              <a:spcBef>
                <a:spcPts val="570"/>
              </a:spcBef>
              <a:buClr>
                <a:srgbClr val="2C3493"/>
              </a:buClr>
              <a:buSzPct val="80000"/>
              <a:buAutoNum type="arabicPeriod" startAt="2"/>
              <a:tabLst>
                <a:tab pos="215900" algn="l"/>
              </a:tabLst>
            </a:pPr>
            <a:r>
              <a:rPr lang="ru-RU" sz="2800" b="1" i="1" spc="-1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Синтез</a:t>
            </a:r>
            <a:r>
              <a:rPr lang="ru-RU" sz="2800" b="1" i="1" spc="-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—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это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приём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мышления,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25" dirty="0">
                <a:latin typeface="Times New Roman"/>
                <a:cs typeface="Times New Roman"/>
              </a:rPr>
              <a:t>который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подразумевает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соединение</a:t>
            </a:r>
            <a:r>
              <a:rPr lang="ru-RU" sz="2000" spc="6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ранее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выделенных</a:t>
            </a:r>
            <a:r>
              <a:rPr lang="ru-RU" sz="2000" spc="5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частей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(сторон,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признаков,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свойств </a:t>
            </a:r>
            <a:r>
              <a:rPr lang="ru-RU" sz="2000" spc="-38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или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отношений)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предмета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в</a:t>
            </a:r>
            <a:r>
              <a:rPr lang="ru-RU" sz="2000" spc="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единое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целое.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211454">
              <a:lnSpc>
                <a:spcPct val="100699"/>
              </a:lnSpc>
              <a:spcBef>
                <a:spcPts val="570"/>
              </a:spcBef>
              <a:buClr>
                <a:srgbClr val="2C3493"/>
              </a:buClr>
              <a:buAutoNum type="arabicPeriod" startAt="2"/>
              <a:tabLst>
                <a:tab pos="267335" algn="l"/>
              </a:tabLst>
            </a:pPr>
            <a:r>
              <a:rPr lang="ru-RU" sz="28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Абстрагирование</a:t>
            </a:r>
            <a:r>
              <a:rPr lang="ru-RU" sz="2800" b="1" i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—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это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приём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мышления,</a:t>
            </a:r>
            <a:r>
              <a:rPr lang="ru-RU" sz="2000" spc="70" dirty="0">
                <a:latin typeface="Times New Roman"/>
                <a:cs typeface="Times New Roman"/>
              </a:rPr>
              <a:t> </a:t>
            </a:r>
            <a:r>
              <a:rPr lang="ru-RU" sz="2000" spc="-25" dirty="0">
                <a:latin typeface="Times New Roman"/>
                <a:cs typeface="Times New Roman"/>
              </a:rPr>
              <a:t>который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заключается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в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отвлечении</a:t>
            </a:r>
            <a:r>
              <a:rPr lang="ru-RU" sz="2000" spc="50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от </a:t>
            </a:r>
            <a:r>
              <a:rPr lang="ru-RU" sz="2000" spc="-5" dirty="0">
                <a:latin typeface="Times New Roman"/>
                <a:cs typeface="Times New Roman"/>
              </a:rPr>
              <a:t>ряда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свойств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отношений</a:t>
            </a:r>
            <a:r>
              <a:rPr lang="ru-RU" sz="2000" spc="6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изучаемого </a:t>
            </a:r>
            <a:r>
              <a:rPr lang="ru-RU" sz="2000" spc="-38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явления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с </a:t>
            </a:r>
            <a:r>
              <a:rPr lang="ru-RU" sz="2000" spc="-10" dirty="0">
                <a:latin typeface="Times New Roman"/>
                <a:cs typeface="Times New Roman"/>
              </a:rPr>
              <a:t>одновременным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выделением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интересующих</a:t>
            </a:r>
            <a:r>
              <a:rPr lang="ru-RU" sz="2000" spc="5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исследователя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свойств</a:t>
            </a:r>
            <a:r>
              <a:rPr lang="ru-RU" sz="2000" spc="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отношений.</a:t>
            </a:r>
            <a:endParaRPr lang="ru-RU"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699"/>
              </a:lnSpc>
              <a:spcBef>
                <a:spcPts val="570"/>
              </a:spcBef>
              <a:buClr>
                <a:srgbClr val="2C3493"/>
              </a:buClr>
              <a:buSzPct val="95000"/>
              <a:buAutoNum type="arabicPeriod" startAt="2"/>
              <a:tabLst>
                <a:tab pos="205104" algn="l"/>
              </a:tabLst>
            </a:pPr>
            <a:r>
              <a:rPr lang="ru-RU" sz="28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Обобщение</a:t>
            </a:r>
            <a:r>
              <a:rPr lang="ru-RU" sz="2800" b="1" i="1" spc="-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—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это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приём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мышления,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в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20" dirty="0">
                <a:latin typeface="Times New Roman"/>
                <a:cs typeface="Times New Roman"/>
              </a:rPr>
              <a:t>результате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25" dirty="0">
                <a:latin typeface="Times New Roman"/>
                <a:cs typeface="Times New Roman"/>
              </a:rPr>
              <a:t>которого</a:t>
            </a:r>
            <a:r>
              <a:rPr lang="ru-RU" sz="2000" spc="-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устанавливаются</a:t>
            </a:r>
            <a:r>
              <a:rPr lang="ru-RU" sz="2000" spc="6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общие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свойства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признаки</a:t>
            </a:r>
            <a:r>
              <a:rPr lang="ru-RU" sz="2000" spc="5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объектов.</a:t>
            </a:r>
            <a:r>
              <a:rPr lang="ru-RU" sz="2000" spc="-10" dirty="0">
                <a:latin typeface="Times New Roman"/>
                <a:cs typeface="Times New Roman"/>
              </a:rPr>
              <a:t> Операция </a:t>
            </a:r>
            <a:r>
              <a:rPr lang="ru-RU" sz="2000" spc="-38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обобщения</a:t>
            </a:r>
            <a:r>
              <a:rPr lang="ru-RU" sz="2000" spc="3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осуществляется</a:t>
            </a:r>
            <a:r>
              <a:rPr lang="ru-RU" sz="2000" spc="5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как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spc="-25" dirty="0">
                <a:latin typeface="Times New Roman"/>
                <a:cs typeface="Times New Roman"/>
              </a:rPr>
              <a:t>переход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5" dirty="0">
                <a:latin typeface="Times New Roman"/>
                <a:cs typeface="Times New Roman"/>
              </a:rPr>
              <a:t>от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частного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или</a:t>
            </a:r>
            <a:r>
              <a:rPr lang="ru-RU" sz="2000" spc="25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менее</a:t>
            </a:r>
            <a:r>
              <a:rPr lang="ru-RU" sz="2000" spc="3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общего</a:t>
            </a:r>
            <a:r>
              <a:rPr lang="ru-RU" sz="2000" spc="15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понятия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и</a:t>
            </a:r>
            <a:r>
              <a:rPr lang="ru-RU" sz="2000" spc="2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суждения</a:t>
            </a:r>
            <a:r>
              <a:rPr lang="ru-RU" sz="2000" spc="4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к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более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5" dirty="0">
                <a:latin typeface="Times New Roman"/>
                <a:cs typeface="Times New Roman"/>
              </a:rPr>
              <a:t>общему</a:t>
            </a:r>
            <a:r>
              <a:rPr lang="ru-RU" sz="2000" spc="1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понятию</a:t>
            </a:r>
            <a:r>
              <a:rPr lang="ru-RU" sz="2000" spc="50" dirty="0">
                <a:latin typeface="Times New Roman"/>
                <a:cs typeface="Times New Roman"/>
              </a:rPr>
              <a:t> </a:t>
            </a:r>
            <a:r>
              <a:rPr lang="ru-RU" sz="2000" spc="-10" dirty="0">
                <a:latin typeface="Times New Roman"/>
                <a:cs typeface="Times New Roman"/>
              </a:rPr>
              <a:t>или</a:t>
            </a:r>
            <a:endParaRPr lang="ru-RU"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2000" spc="-10" dirty="0">
                <a:latin typeface="Times New Roman"/>
                <a:cs typeface="Times New Roman"/>
              </a:rPr>
              <a:t>суждению.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0157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6463" y="237898"/>
            <a:ext cx="5646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-2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«Методы</a:t>
            </a:r>
            <a:r>
              <a:rPr lang="ru-RU" sz="3200" b="1" spc="-4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-3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</a:t>
            </a:r>
            <a:r>
              <a:rPr lang="ru-RU" sz="3200" b="1" spc="-5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5636" y="954585"/>
            <a:ext cx="1120832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135" algn="ctr">
              <a:lnSpc>
                <a:spcPct val="100000"/>
              </a:lnSpc>
              <a:spcBef>
                <a:spcPts val="555"/>
              </a:spcBef>
            </a:pPr>
            <a:r>
              <a:rPr lang="ru-RU" b="1" i="1" spc="-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УНИВЕРСАЛЬНЫЕ</a:t>
            </a:r>
            <a:r>
              <a:rPr lang="ru-RU" b="1" i="1" spc="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i="1" spc="-2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методы</a:t>
            </a:r>
          </a:p>
          <a:p>
            <a:pPr marL="64135" algn="ctr">
              <a:lnSpc>
                <a:spcPct val="100000"/>
              </a:lnSpc>
              <a:spcBef>
                <a:spcPts val="555"/>
              </a:spcBef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2563" y="1483896"/>
            <a:ext cx="9989128" cy="4781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265" indent="-203200">
              <a:lnSpc>
                <a:spcPct val="100000"/>
              </a:lnSpc>
              <a:spcBef>
                <a:spcPts val="585"/>
              </a:spcBef>
              <a:buClr>
                <a:srgbClr val="2E2E2E"/>
              </a:buClr>
              <a:buSzPct val="80000"/>
              <a:buFont typeface="Times New Roman"/>
              <a:buAutoNum type="arabicPeriod" startAt="5"/>
              <a:tabLst>
                <a:tab pos="215900" algn="l"/>
              </a:tabLst>
            </a:pPr>
            <a:r>
              <a:rPr lang="ru-RU" sz="24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Индукция</a:t>
            </a:r>
            <a:r>
              <a:rPr lang="ru-RU" sz="2400" b="1" i="1" spc="-1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—</a:t>
            </a:r>
            <a:r>
              <a:rPr lang="ru-RU" sz="2400" spc="-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srgbClr val="2E2E2E"/>
                </a:solidFill>
                <a:latin typeface="Times New Roman"/>
                <a:cs typeface="Times New Roman"/>
              </a:rPr>
              <a:t>это</a:t>
            </a:r>
            <a:r>
              <a:rPr lang="ru-RU" sz="2400" spc="1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способ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рассуждения</a:t>
            </a:r>
            <a:r>
              <a:rPr lang="ru-RU" sz="2400" spc="4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и</a:t>
            </a:r>
            <a:r>
              <a:rPr lang="ru-RU" sz="2400" spc="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20" dirty="0">
                <a:solidFill>
                  <a:srgbClr val="2E2E2E"/>
                </a:solidFill>
                <a:latin typeface="Times New Roman"/>
                <a:cs typeface="Times New Roman"/>
              </a:rPr>
              <a:t>метод</a:t>
            </a:r>
            <a:r>
              <a:rPr lang="ru-RU" sz="2400" spc="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исследования,</a:t>
            </a:r>
            <a:r>
              <a:rPr lang="ru-RU" sz="2400" spc="7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в </a:t>
            </a:r>
            <a:r>
              <a:rPr lang="ru-RU" sz="2400" spc="-30" dirty="0">
                <a:solidFill>
                  <a:srgbClr val="2E2E2E"/>
                </a:solidFill>
                <a:latin typeface="Times New Roman"/>
                <a:cs typeface="Times New Roman"/>
              </a:rPr>
              <a:t>котором</a:t>
            </a:r>
            <a:r>
              <a:rPr lang="ru-RU" sz="24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общий</a:t>
            </a:r>
            <a:r>
              <a:rPr lang="ru-RU" sz="2400" spc="3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20" dirty="0">
                <a:solidFill>
                  <a:srgbClr val="2E2E2E"/>
                </a:solidFill>
                <a:latin typeface="Times New Roman"/>
                <a:cs typeface="Times New Roman"/>
              </a:rPr>
              <a:t>вывод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строится</a:t>
            </a:r>
            <a:r>
              <a:rPr lang="ru-RU" sz="2400" spc="2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на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основе</a:t>
            </a:r>
            <a:r>
              <a:rPr lang="ru-RU" sz="2400" spc="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частных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посылок</a:t>
            </a:r>
            <a:r>
              <a:rPr lang="ru-RU" sz="2400" spc="4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.</a:t>
            </a:r>
            <a:endParaRPr lang="ru-RU" sz="2400" dirty="0">
              <a:latin typeface="Times New Roman"/>
              <a:cs typeface="Times New Roman"/>
            </a:endParaRPr>
          </a:p>
          <a:p>
            <a:pPr marL="12700" marR="570230">
              <a:lnSpc>
                <a:spcPct val="100699"/>
              </a:lnSpc>
              <a:spcBef>
                <a:spcPts val="585"/>
              </a:spcBef>
              <a:buClr>
                <a:srgbClr val="2E2E2E"/>
              </a:buClr>
              <a:buSzPct val="80000"/>
              <a:buFont typeface="Times New Roman"/>
              <a:buAutoNum type="arabicPeriod" startAt="5"/>
              <a:tabLst>
                <a:tab pos="241300" algn="l"/>
              </a:tabLst>
            </a:pPr>
            <a:r>
              <a:rPr lang="ru-RU" sz="2400" b="1" i="1" spc="-1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Дедукция</a:t>
            </a:r>
            <a:r>
              <a:rPr lang="ru-RU" sz="2400" b="1" i="1" spc="-13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—</a:t>
            </a:r>
            <a:r>
              <a:rPr lang="ru-RU" sz="2400" spc="2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srgbClr val="2E2E2E"/>
                </a:solidFill>
                <a:latin typeface="Times New Roman"/>
                <a:cs typeface="Times New Roman"/>
              </a:rPr>
              <a:t>это</a:t>
            </a:r>
            <a:r>
              <a:rPr lang="ru-RU" sz="24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способ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рассуждения,</a:t>
            </a:r>
            <a:r>
              <a:rPr lang="ru-RU" sz="2400" spc="4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посредством</a:t>
            </a:r>
            <a:r>
              <a:rPr lang="ru-RU" sz="2400" spc="3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25" dirty="0">
                <a:solidFill>
                  <a:srgbClr val="2E2E2E"/>
                </a:solidFill>
                <a:latin typeface="Times New Roman"/>
                <a:cs typeface="Times New Roman"/>
              </a:rPr>
              <a:t>которого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 из</a:t>
            </a:r>
            <a:r>
              <a:rPr lang="ru-RU" sz="2400" spc="4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общих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2E2E2E"/>
                </a:solidFill>
                <a:latin typeface="Times New Roman"/>
                <a:cs typeface="Times New Roman"/>
              </a:rPr>
              <a:t>посылок</a:t>
            </a:r>
            <a:r>
              <a:rPr lang="ru-RU" sz="2400" spc="3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solidFill>
                  <a:srgbClr val="2E2E2E"/>
                </a:solidFill>
                <a:latin typeface="Times New Roman"/>
                <a:cs typeface="Times New Roman"/>
              </a:rPr>
              <a:t>с</a:t>
            </a:r>
            <a:r>
              <a:rPr lang="ru-RU" sz="2400" spc="1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srgbClr val="2E2E2E"/>
                </a:solidFill>
                <a:latin typeface="Times New Roman"/>
                <a:cs typeface="Times New Roman"/>
              </a:rPr>
              <a:t>необходимостью</a:t>
            </a:r>
            <a:r>
              <a:rPr lang="ru-RU" sz="2400" spc="40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5" dirty="0">
                <a:solidFill>
                  <a:srgbClr val="2E2E2E"/>
                </a:solidFill>
                <a:latin typeface="Times New Roman"/>
                <a:cs typeface="Times New Roman"/>
              </a:rPr>
              <a:t>следует</a:t>
            </a:r>
            <a:r>
              <a:rPr lang="ru-RU" sz="2400" spc="3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заключение </a:t>
            </a:r>
            <a:r>
              <a:rPr lang="ru-RU" sz="2400" spc="-38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частного</a:t>
            </a:r>
            <a:r>
              <a:rPr lang="ru-RU" sz="2400" spc="5" dirty="0">
                <a:solidFill>
                  <a:srgbClr val="2E2E2E"/>
                </a:solidFill>
                <a:latin typeface="Times New Roman"/>
                <a:cs typeface="Times New Roman"/>
              </a:rPr>
              <a:t> </a:t>
            </a:r>
            <a:r>
              <a:rPr lang="ru-RU" sz="2400" spc="-10" dirty="0">
                <a:solidFill>
                  <a:srgbClr val="2E2E2E"/>
                </a:solidFill>
                <a:latin typeface="Times New Roman"/>
                <a:cs typeface="Times New Roman"/>
              </a:rPr>
              <a:t>характера.</a:t>
            </a:r>
            <a:endParaRPr lang="ru-RU" sz="2400" dirty="0">
              <a:latin typeface="Times New Roman"/>
              <a:cs typeface="Times New Roman"/>
            </a:endParaRPr>
          </a:p>
          <a:p>
            <a:pPr marL="12700" marR="340995" indent="50165">
              <a:lnSpc>
                <a:spcPct val="100699"/>
              </a:lnSpc>
              <a:spcBef>
                <a:spcPts val="565"/>
              </a:spcBef>
              <a:buClr>
                <a:srgbClr val="2E2E2E"/>
              </a:buClr>
              <a:buSzPct val="80000"/>
              <a:buFont typeface="Times New Roman"/>
              <a:buAutoNum type="arabicPeriod" startAt="5"/>
              <a:tabLst>
                <a:tab pos="267335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Аналогия</a:t>
            </a:r>
            <a:r>
              <a:rPr lang="ru-RU" sz="2400" b="1" i="1" spc="-3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—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это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приём</a:t>
            </a:r>
            <a:r>
              <a:rPr lang="ru-RU" sz="2400" spc="2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познания,</a:t>
            </a:r>
            <a:r>
              <a:rPr lang="ru-RU" sz="2400" spc="6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при</a:t>
            </a:r>
            <a:r>
              <a:rPr lang="ru-RU" sz="2400" spc="25" dirty="0">
                <a:latin typeface="Times New Roman"/>
                <a:cs typeface="Times New Roman"/>
              </a:rPr>
              <a:t> </a:t>
            </a:r>
            <a:r>
              <a:rPr lang="ru-RU" sz="2400" spc="-30" dirty="0">
                <a:latin typeface="Times New Roman"/>
                <a:cs typeface="Times New Roman"/>
              </a:rPr>
              <a:t>котором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на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основе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20" dirty="0">
                <a:latin typeface="Times New Roman"/>
                <a:cs typeface="Times New Roman"/>
              </a:rPr>
              <a:t>сходства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объектов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в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одних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признаках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заключают</a:t>
            </a:r>
            <a:r>
              <a:rPr lang="ru-RU" sz="2400" spc="5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об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их</a:t>
            </a:r>
            <a:r>
              <a:rPr lang="ru-RU" sz="2400" spc="20" dirty="0">
                <a:latin typeface="Times New Roman"/>
                <a:cs typeface="Times New Roman"/>
              </a:rPr>
              <a:t> </a:t>
            </a:r>
            <a:r>
              <a:rPr lang="ru-RU" sz="2400" spc="-20" dirty="0">
                <a:latin typeface="Times New Roman"/>
                <a:cs typeface="Times New Roman"/>
              </a:rPr>
              <a:t>сходстве </a:t>
            </a:r>
            <a:r>
              <a:rPr lang="ru-RU" sz="2400" spc="-38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в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других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признаках.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Различают</a:t>
            </a:r>
            <a:r>
              <a:rPr lang="ru-RU" sz="2400" spc="3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две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формы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проявления</a:t>
            </a:r>
            <a:r>
              <a:rPr lang="ru-RU" sz="2400" spc="4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аналогии</a:t>
            </a:r>
            <a:r>
              <a:rPr lang="ru-RU" sz="2400" spc="5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в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познании:</a:t>
            </a:r>
            <a:r>
              <a:rPr lang="ru-RU" sz="2400" spc="80" dirty="0">
                <a:latin typeface="Times New Roman"/>
                <a:cs typeface="Times New Roman"/>
              </a:rPr>
              <a:t> </a:t>
            </a:r>
            <a:r>
              <a:rPr lang="ru-RU" sz="2400" i="1" spc="-10" dirty="0">
                <a:solidFill>
                  <a:srgbClr val="663333"/>
                </a:solidFill>
                <a:latin typeface="Times New Roman"/>
                <a:cs typeface="Times New Roman"/>
              </a:rPr>
              <a:t>ассоциативная</a:t>
            </a:r>
            <a:r>
              <a:rPr lang="ru-RU" sz="2400" i="1" spc="10" dirty="0">
                <a:solidFill>
                  <a:srgbClr val="663333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i="1" spc="-10" dirty="0">
                <a:solidFill>
                  <a:srgbClr val="663333"/>
                </a:solidFill>
                <a:latin typeface="Times New Roman"/>
                <a:cs typeface="Times New Roman"/>
              </a:rPr>
              <a:t>логическая</a:t>
            </a:r>
            <a:r>
              <a:rPr lang="ru-RU" sz="2400" i="1" spc="20" dirty="0">
                <a:solidFill>
                  <a:srgbClr val="663333"/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аналогии.</a:t>
            </a:r>
            <a:endParaRPr lang="ru-RU" sz="2400" dirty="0">
              <a:latin typeface="Times New Roman"/>
              <a:cs typeface="Times New Roman"/>
            </a:endParaRPr>
          </a:p>
          <a:p>
            <a:pPr marL="215265" indent="-203200">
              <a:lnSpc>
                <a:spcPct val="100000"/>
              </a:lnSpc>
              <a:spcBef>
                <a:spcPts val="585"/>
              </a:spcBef>
              <a:buClr>
                <a:srgbClr val="000000"/>
              </a:buClr>
              <a:buSzPct val="80000"/>
              <a:buFont typeface="Times New Roman"/>
              <a:buAutoNum type="arabicPeriod" startAt="5"/>
              <a:tabLst>
                <a:tab pos="215900" algn="l"/>
              </a:tabLst>
            </a:pPr>
            <a:r>
              <a:rPr lang="ru-RU" sz="2400" b="1" i="1" spc="-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Моделирование</a:t>
            </a:r>
            <a:r>
              <a:rPr lang="ru-RU" sz="2400" b="1" i="1" spc="-2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—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это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изучение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объекта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(оригинала)</a:t>
            </a:r>
            <a:r>
              <a:rPr lang="ru-RU" sz="2400" spc="5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путём</a:t>
            </a:r>
            <a:r>
              <a:rPr lang="ru-RU" sz="2400" spc="2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создания</a:t>
            </a:r>
            <a:r>
              <a:rPr lang="ru-RU" sz="2400" spc="3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</a:t>
            </a:r>
            <a:r>
              <a:rPr lang="ru-RU" sz="2400" spc="3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исследования</a:t>
            </a:r>
            <a:r>
              <a:rPr lang="ru-RU" sz="2400" spc="55" dirty="0">
                <a:latin typeface="Times New Roman"/>
                <a:cs typeface="Times New Roman"/>
              </a:rPr>
              <a:t> </a:t>
            </a:r>
            <a:r>
              <a:rPr lang="ru-RU" sz="2400" spc="-15" dirty="0">
                <a:latin typeface="Times New Roman"/>
                <a:cs typeface="Times New Roman"/>
              </a:rPr>
              <a:t>его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25" dirty="0">
                <a:latin typeface="Times New Roman"/>
                <a:cs typeface="Times New Roman"/>
              </a:rPr>
              <a:t>копии</a:t>
            </a:r>
            <a:r>
              <a:rPr lang="ru-RU" sz="2400" spc="3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(модели),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замещающей</a:t>
            </a:r>
            <a:endParaRPr lang="ru-RU"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lang="ru-RU" sz="2400" spc="-5" dirty="0">
                <a:latin typeface="Times New Roman"/>
                <a:cs typeface="Times New Roman"/>
              </a:rPr>
              <a:t>оригинал</a:t>
            </a:r>
            <a:r>
              <a:rPr lang="ru-RU" sz="2400" spc="4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с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определённых</a:t>
            </a:r>
            <a:r>
              <a:rPr lang="ru-RU" sz="2400" spc="6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сторон,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интересующих</a:t>
            </a:r>
            <a:r>
              <a:rPr lang="ru-RU" sz="2400" spc="60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познание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8064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73" y="753430"/>
            <a:ext cx="1105592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72865">
              <a:lnSpc>
                <a:spcPct val="100000"/>
              </a:lnSpc>
              <a:spcBef>
                <a:spcPts val="620"/>
              </a:spcBef>
            </a:pPr>
            <a:r>
              <a:rPr lang="ru-RU" sz="1600" b="1" spc="-1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ЭМПИРИЧЕСКИЕ</a:t>
            </a:r>
            <a:r>
              <a:rPr lang="ru-RU" sz="1600" b="1" spc="5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3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НАУЧНЫЕ</a:t>
            </a:r>
            <a:r>
              <a:rPr lang="ru-RU" sz="1600" b="1" spc="1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600" b="1" spc="-2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МЕТОДЫ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lang="ru-RU" sz="1400" spc="-5" dirty="0">
                <a:solidFill>
                  <a:srgbClr val="2E2E2E"/>
                </a:solidFill>
                <a:latin typeface="Calibri"/>
                <a:cs typeface="Calibri"/>
              </a:rPr>
              <a:t>1.</a:t>
            </a:r>
            <a:r>
              <a:rPr lang="ru-RU" sz="1400" spc="45" dirty="0">
                <a:solidFill>
                  <a:srgbClr val="2E2E2E"/>
                </a:solidFill>
                <a:latin typeface="Calibri"/>
                <a:cs typeface="Calibri"/>
              </a:rPr>
              <a:t> </a:t>
            </a:r>
            <a:r>
              <a:rPr lang="ru-RU" b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ЭМПИРИЧЕСКОЕ</a:t>
            </a:r>
            <a:r>
              <a:rPr lang="ru-RU" b="1" spc="-4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ЗНАНИЕ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lang="ru-RU" dirty="0">
                <a:latin typeface="Times New Roman"/>
                <a:cs typeface="Times New Roman"/>
              </a:rPr>
              <a:t>В</a:t>
            </a:r>
            <a:r>
              <a:rPr lang="ru-RU" spc="-10" dirty="0">
                <a:latin typeface="Times New Roman"/>
                <a:cs typeface="Times New Roman"/>
              </a:rPr>
              <a:t> целом,</a:t>
            </a:r>
            <a:r>
              <a:rPr lang="ru-RU" dirty="0">
                <a:latin typeface="Times New Roman"/>
                <a:cs typeface="Times New Roman"/>
              </a:rPr>
              <a:t> эмпирический</a:t>
            </a:r>
            <a:r>
              <a:rPr lang="ru-RU" spc="-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уровень</a:t>
            </a:r>
            <a:r>
              <a:rPr lang="ru-RU" spc="-2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познания </a:t>
            </a:r>
            <a:r>
              <a:rPr lang="ru-RU" dirty="0">
                <a:latin typeface="Times New Roman"/>
                <a:cs typeface="Times New Roman"/>
              </a:rPr>
              <a:t>складывается</a:t>
            </a:r>
            <a:r>
              <a:rPr lang="ru-RU" spc="-2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из</a:t>
            </a:r>
            <a:r>
              <a:rPr lang="ru-RU" spc="2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следующих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spc="5" dirty="0">
                <a:latin typeface="Times New Roman"/>
                <a:cs typeface="Times New Roman"/>
              </a:rPr>
              <a:t>основных </a:t>
            </a:r>
            <a:r>
              <a:rPr lang="ru-RU" spc="-10" dirty="0">
                <a:latin typeface="Times New Roman"/>
                <a:cs typeface="Times New Roman"/>
              </a:rPr>
              <a:t>шагов:</a:t>
            </a:r>
            <a:endParaRPr lang="ru-RU" dirty="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Wingdings"/>
              <a:buChar char=""/>
              <a:tabLst>
                <a:tab pos="248920" algn="l"/>
              </a:tabLst>
            </a:pPr>
            <a:r>
              <a:rPr lang="ru-RU" spc="-20" dirty="0">
                <a:latin typeface="Times New Roman"/>
                <a:cs typeface="Times New Roman"/>
              </a:rPr>
              <a:t>Подготовка</a:t>
            </a:r>
            <a:r>
              <a:rPr lang="ru-RU" spc="-25" dirty="0">
                <a:latin typeface="Times New Roman"/>
                <a:cs typeface="Times New Roman"/>
              </a:rPr>
              <a:t> </a:t>
            </a:r>
            <a:r>
              <a:rPr lang="ru-RU" spc="-10" dirty="0">
                <a:latin typeface="Times New Roman"/>
                <a:cs typeface="Times New Roman"/>
              </a:rPr>
              <a:t>эмпирического</a:t>
            </a:r>
            <a:r>
              <a:rPr lang="ru-RU" spc="-2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исследования.</a:t>
            </a:r>
            <a:endParaRPr lang="ru-RU" dirty="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Wingdings"/>
              <a:buChar char=""/>
              <a:tabLst>
                <a:tab pos="248920" algn="l"/>
              </a:tabLst>
            </a:pPr>
            <a:r>
              <a:rPr lang="ru-RU" spc="-5" dirty="0">
                <a:latin typeface="Times New Roman"/>
                <a:cs typeface="Times New Roman"/>
              </a:rPr>
              <a:t>Получение</a:t>
            </a:r>
            <a:r>
              <a:rPr lang="ru-RU" spc="-20" dirty="0">
                <a:latin typeface="Times New Roman"/>
                <a:cs typeface="Times New Roman"/>
              </a:rPr>
              <a:t> </a:t>
            </a:r>
            <a:r>
              <a:rPr lang="ru-RU" spc="-25" dirty="0">
                <a:latin typeface="Times New Roman"/>
                <a:cs typeface="Times New Roman"/>
              </a:rPr>
              <a:t>исходных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данных.</a:t>
            </a:r>
            <a:endParaRPr lang="ru-RU" dirty="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Wingdings"/>
              <a:buChar char=""/>
              <a:tabLst>
                <a:tab pos="248920" algn="l"/>
              </a:tabLst>
            </a:pPr>
            <a:r>
              <a:rPr lang="ru-RU" spc="-5" dirty="0">
                <a:latin typeface="Times New Roman"/>
                <a:cs typeface="Times New Roman"/>
              </a:rPr>
              <a:t>Формирование </a:t>
            </a:r>
            <a:r>
              <a:rPr lang="ru-RU" spc="-15" dirty="0">
                <a:latin typeface="Times New Roman"/>
                <a:cs typeface="Times New Roman"/>
              </a:rPr>
              <a:t>научных </a:t>
            </a:r>
            <a:r>
              <a:rPr lang="ru-RU" spc="-5" dirty="0">
                <a:latin typeface="Times New Roman"/>
                <a:cs typeface="Times New Roman"/>
              </a:rPr>
              <a:t>фактов,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на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lang="ru-RU" spc="5" dirty="0">
                <a:latin typeface="Times New Roman"/>
                <a:cs typeface="Times New Roman"/>
              </a:rPr>
              <a:t>основе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полученных</a:t>
            </a:r>
            <a:r>
              <a:rPr lang="ru-RU" spc="-2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данных.</a:t>
            </a:r>
            <a:endParaRPr lang="ru-RU" dirty="0">
              <a:latin typeface="Times New Roman"/>
              <a:cs typeface="Times New Roman"/>
            </a:endParaRPr>
          </a:p>
          <a:p>
            <a:pPr marL="12700" marR="635000">
              <a:lnSpc>
                <a:spcPct val="100000"/>
              </a:lnSpc>
              <a:spcBef>
                <a:spcPts val="600"/>
              </a:spcBef>
              <a:buClr>
                <a:srgbClr val="2C3493"/>
              </a:buClr>
              <a:buFont typeface="Wingdings"/>
              <a:buChar char=""/>
              <a:tabLst>
                <a:tab pos="248920" algn="l"/>
              </a:tabLst>
            </a:pPr>
            <a:r>
              <a:rPr lang="ru-RU" spc="-5" dirty="0">
                <a:latin typeface="Times New Roman"/>
                <a:cs typeface="Times New Roman"/>
              </a:rPr>
              <a:t>Первичная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рациональная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10" dirty="0">
                <a:latin typeface="Times New Roman"/>
                <a:cs typeface="Times New Roman"/>
              </a:rPr>
              <a:t>обработка </a:t>
            </a:r>
            <a:r>
              <a:rPr lang="ru-RU" spc="-15" dirty="0">
                <a:latin typeface="Times New Roman"/>
                <a:cs typeface="Times New Roman"/>
              </a:rPr>
              <a:t>научных</a:t>
            </a:r>
            <a:r>
              <a:rPr lang="ru-RU" spc="-10" dirty="0">
                <a:latin typeface="Times New Roman"/>
                <a:cs typeface="Times New Roman"/>
              </a:rPr>
              <a:t> фактов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(систематизация,</a:t>
            </a:r>
            <a:r>
              <a:rPr lang="ru-RU" spc="-2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классификация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и</a:t>
            </a:r>
            <a:r>
              <a:rPr lang="ru-RU" spc="3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обобщение)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с </a:t>
            </a:r>
            <a:r>
              <a:rPr lang="ru-RU" spc="-5" dirty="0">
                <a:latin typeface="Times New Roman"/>
                <a:cs typeface="Times New Roman"/>
              </a:rPr>
              <a:t>целью </a:t>
            </a:r>
            <a:r>
              <a:rPr lang="ru-RU" spc="-434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установления</a:t>
            </a:r>
            <a:r>
              <a:rPr lang="ru-RU" spc="-50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эмпирических</a:t>
            </a:r>
            <a:r>
              <a:rPr lang="ru-RU" spc="-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зависимостей.</a:t>
            </a:r>
          </a:p>
          <a:p>
            <a:pPr marL="12700" marR="203835">
              <a:lnSpc>
                <a:spcPct val="100000"/>
              </a:lnSpc>
              <a:spcBef>
                <a:spcPts val="595"/>
              </a:spcBef>
              <a:buClr>
                <a:srgbClr val="663333"/>
              </a:buClr>
              <a:buSzPct val="90000"/>
              <a:buFont typeface="Times New Roman"/>
              <a:buAutoNum type="arabicPeriod" startAt="2"/>
              <a:tabLst>
                <a:tab pos="241300" algn="l"/>
              </a:tabLst>
            </a:pPr>
            <a:r>
              <a:rPr lang="ru-RU" sz="20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Наблюдение</a:t>
            </a:r>
            <a:r>
              <a:rPr lang="ru-RU" sz="2000" b="1" i="1" spc="-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представляет </a:t>
            </a:r>
            <a:r>
              <a:rPr lang="ru-RU" dirty="0">
                <a:latin typeface="Times New Roman"/>
                <a:cs typeface="Times New Roman"/>
              </a:rPr>
              <a:t>собой </a:t>
            </a:r>
            <a:r>
              <a:rPr lang="ru-RU" spc="-5" dirty="0">
                <a:latin typeface="Times New Roman"/>
                <a:cs typeface="Times New Roman"/>
              </a:rPr>
              <a:t>целенаправленное </a:t>
            </a:r>
            <a:r>
              <a:rPr lang="ru-RU" dirty="0">
                <a:latin typeface="Times New Roman"/>
                <a:cs typeface="Times New Roman"/>
              </a:rPr>
              <a:t>восприятие </a:t>
            </a:r>
            <a:r>
              <a:rPr lang="ru-RU" spc="-5" dirty="0">
                <a:latin typeface="Times New Roman"/>
                <a:cs typeface="Times New Roman"/>
              </a:rPr>
              <a:t>явлений </a:t>
            </a:r>
            <a:r>
              <a:rPr lang="ru-RU" spc="-10" dirty="0">
                <a:latin typeface="Times New Roman"/>
                <a:cs typeface="Times New Roman"/>
              </a:rPr>
              <a:t>объективной </a:t>
            </a:r>
            <a:r>
              <a:rPr lang="ru-RU" dirty="0">
                <a:latin typeface="Times New Roman"/>
                <a:cs typeface="Times New Roman"/>
              </a:rPr>
              <a:t>действительности, в </a:t>
            </a:r>
            <a:r>
              <a:rPr lang="ru-RU" spc="-35" dirty="0">
                <a:latin typeface="Times New Roman"/>
                <a:cs typeface="Times New Roman"/>
              </a:rPr>
              <a:t>ходе </a:t>
            </a:r>
            <a:r>
              <a:rPr lang="ru-RU" spc="-434" dirty="0">
                <a:latin typeface="Times New Roman"/>
                <a:cs typeface="Times New Roman"/>
              </a:rPr>
              <a:t> </a:t>
            </a:r>
            <a:r>
              <a:rPr lang="ru-RU" spc="-25" dirty="0">
                <a:latin typeface="Times New Roman"/>
                <a:cs typeface="Times New Roman"/>
              </a:rPr>
              <a:t>которого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lang="ru-RU" spc="-20" dirty="0">
                <a:latin typeface="Times New Roman"/>
                <a:cs typeface="Times New Roman"/>
              </a:rPr>
              <a:t>наблюдатель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получает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знание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о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внешних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сторонах,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свойствах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и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отношениях </a:t>
            </a:r>
            <a:r>
              <a:rPr lang="ru-RU" spc="-10" dirty="0">
                <a:latin typeface="Times New Roman"/>
                <a:cs typeface="Times New Roman"/>
              </a:rPr>
              <a:t>изучаемого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spc="-10" dirty="0">
                <a:latin typeface="Times New Roman"/>
                <a:cs typeface="Times New Roman"/>
              </a:rPr>
              <a:t>объекта</a:t>
            </a:r>
            <a:endParaRPr lang="ru-RU" dirty="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lr>
                <a:srgbClr val="663333"/>
              </a:buClr>
              <a:buSzPct val="90000"/>
              <a:buFont typeface="Times New Roman"/>
              <a:buAutoNum type="arabicPeriod" startAt="2"/>
              <a:tabLst>
                <a:tab pos="241300" algn="l"/>
              </a:tabLst>
            </a:pPr>
            <a:r>
              <a:rPr lang="ru-RU" sz="2000" b="1" i="1" spc="-1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Эмпирическое</a:t>
            </a:r>
            <a:r>
              <a:rPr lang="ru-RU" sz="2000" b="1" i="1" spc="-4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0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описание</a:t>
            </a:r>
            <a:r>
              <a:rPr lang="ru-RU" sz="2000" b="1" i="1" spc="-8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—</a:t>
            </a:r>
            <a:r>
              <a:rPr lang="ru-RU" spc="-5" dirty="0">
                <a:latin typeface="Times New Roman"/>
                <a:cs typeface="Times New Roman"/>
              </a:rPr>
              <a:t> </a:t>
            </a:r>
            <a:r>
              <a:rPr lang="ru-RU" spc="-15" dirty="0">
                <a:latin typeface="Times New Roman"/>
                <a:cs typeface="Times New Roman"/>
              </a:rPr>
              <a:t>это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фиксация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средствами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естественного</a:t>
            </a:r>
            <a:r>
              <a:rPr lang="ru-RU" spc="-3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или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искусственного</a:t>
            </a:r>
            <a:r>
              <a:rPr lang="ru-RU" spc="-4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языка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сведений</a:t>
            </a:r>
            <a:endParaRPr lang="ru-RU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lang="ru-RU" dirty="0">
                <a:latin typeface="Times New Roman"/>
                <a:cs typeface="Times New Roman"/>
              </a:rPr>
              <a:t>об </a:t>
            </a:r>
            <a:r>
              <a:rPr lang="ru-RU" spc="-10" dirty="0">
                <a:latin typeface="Times New Roman"/>
                <a:cs typeface="Times New Roman"/>
              </a:rPr>
              <a:t>объектах,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данных </a:t>
            </a:r>
            <a:r>
              <a:rPr lang="ru-RU" dirty="0">
                <a:latin typeface="Times New Roman"/>
                <a:cs typeface="Times New Roman"/>
              </a:rPr>
              <a:t>в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spc="-20" dirty="0">
                <a:latin typeface="Times New Roman"/>
                <a:cs typeface="Times New Roman"/>
              </a:rPr>
              <a:t>наблюдении.</a:t>
            </a:r>
            <a:endParaRPr lang="ru-RU" dirty="0">
              <a:latin typeface="Times New Roman"/>
              <a:cs typeface="Times New Roman"/>
            </a:endParaRPr>
          </a:p>
          <a:p>
            <a:pPr marL="12700" marR="342265">
              <a:lnSpc>
                <a:spcPct val="100000"/>
              </a:lnSpc>
              <a:spcBef>
                <a:spcPts val="590"/>
              </a:spcBef>
              <a:buClr>
                <a:srgbClr val="663333"/>
              </a:buClr>
              <a:buSzPct val="90000"/>
              <a:buFont typeface="Times New Roman"/>
              <a:buAutoNum type="arabicPeriod" startAt="4"/>
              <a:tabLst>
                <a:tab pos="241300" algn="l"/>
              </a:tabLst>
            </a:pPr>
            <a:r>
              <a:rPr lang="ru-RU" sz="2000" b="1" i="1" spc="-10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Измерение</a:t>
            </a:r>
            <a:r>
              <a:rPr lang="ru-RU" sz="2000" b="1" i="1" spc="-2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—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spc="-10" dirty="0">
                <a:latin typeface="Times New Roman"/>
                <a:cs typeface="Times New Roman"/>
              </a:rPr>
              <a:t>это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познавательная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операция,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в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spc="-20" dirty="0">
                <a:latin typeface="Times New Roman"/>
                <a:cs typeface="Times New Roman"/>
              </a:rPr>
              <a:t>результате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spc="-25" dirty="0">
                <a:latin typeface="Times New Roman"/>
                <a:cs typeface="Times New Roman"/>
              </a:rPr>
              <a:t>которой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получается</a:t>
            </a:r>
            <a:r>
              <a:rPr lang="ru-RU" spc="-3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численное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15" dirty="0">
                <a:latin typeface="Times New Roman"/>
                <a:cs typeface="Times New Roman"/>
              </a:rPr>
              <a:t>значение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измеряемых </a:t>
            </a:r>
            <a:r>
              <a:rPr lang="ru-RU" spc="-434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величин.</a:t>
            </a:r>
            <a:endParaRPr lang="ru-RU" dirty="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lr>
                <a:srgbClr val="663333"/>
              </a:buClr>
              <a:buSzPct val="90000"/>
              <a:buFont typeface="Times New Roman"/>
              <a:buAutoNum type="arabicPeriod" startAt="4"/>
              <a:tabLst>
                <a:tab pos="241300" algn="l"/>
              </a:tabLst>
            </a:pPr>
            <a:r>
              <a:rPr lang="ru-RU" sz="2000" b="1" i="1" spc="-5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Эксперимент</a:t>
            </a:r>
            <a:r>
              <a:rPr lang="ru-RU" sz="2000" b="1" i="1" spc="-4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—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5" dirty="0">
                <a:latin typeface="Times New Roman"/>
                <a:cs typeface="Times New Roman"/>
              </a:rPr>
              <a:t>особый</a:t>
            </a:r>
            <a:r>
              <a:rPr lang="ru-RU" spc="-5" dirty="0">
                <a:latin typeface="Times New Roman"/>
                <a:cs typeface="Times New Roman"/>
              </a:rPr>
              <a:t> </a:t>
            </a:r>
            <a:r>
              <a:rPr lang="ru-RU" spc="-30" dirty="0">
                <a:latin typeface="Times New Roman"/>
                <a:cs typeface="Times New Roman"/>
              </a:rPr>
              <a:t>опыт,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имеющий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pc="-10" dirty="0">
                <a:latin typeface="Times New Roman"/>
                <a:cs typeface="Times New Roman"/>
              </a:rPr>
              <a:t>познавательный,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целенаправленный,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методический</a:t>
            </a:r>
            <a:r>
              <a:rPr lang="ru-RU" spc="-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характер, </a:t>
            </a:r>
            <a:r>
              <a:rPr lang="ru-RU" spc="-25" dirty="0" smtClean="0">
                <a:latin typeface="Times New Roman"/>
                <a:cs typeface="Times New Roman"/>
              </a:rPr>
              <a:t>который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spc="-10" dirty="0" smtClean="0">
                <a:latin typeface="Times New Roman"/>
                <a:cs typeface="Times New Roman"/>
              </a:rPr>
              <a:t>проводится</a:t>
            </a:r>
            <a:r>
              <a:rPr lang="ru-RU" spc="-5" dirty="0" smtClean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в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искусственных</a:t>
            </a:r>
            <a:r>
              <a:rPr lang="ru-RU" spc="-2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(специально</a:t>
            </a:r>
            <a:r>
              <a:rPr lang="ru-RU" spc="10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заданных),</a:t>
            </a:r>
            <a:r>
              <a:rPr lang="ru-RU" spc="5" dirty="0">
                <a:latin typeface="Times New Roman"/>
                <a:cs typeface="Times New Roman"/>
              </a:rPr>
              <a:t> </a:t>
            </a:r>
            <a:r>
              <a:rPr lang="ru-RU" spc="-5" dirty="0">
                <a:latin typeface="Times New Roman"/>
                <a:cs typeface="Times New Roman"/>
              </a:rPr>
              <a:t>воспроизводимых</a:t>
            </a:r>
            <a:r>
              <a:rPr lang="ru-RU" spc="1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условиях</a:t>
            </a:r>
            <a:r>
              <a:rPr lang="ru-RU" spc="-35" dirty="0">
                <a:latin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cs typeface="Times New Roman"/>
              </a:rPr>
              <a:t>путём </a:t>
            </a:r>
            <a:r>
              <a:rPr lang="ru-RU" sz="1600" spc="-5" dirty="0">
                <a:latin typeface="Times New Roman"/>
                <a:cs typeface="Times New Roman"/>
              </a:rPr>
              <a:t>их</a:t>
            </a:r>
            <a:r>
              <a:rPr lang="ru-RU" sz="1600" spc="15" dirty="0">
                <a:latin typeface="Times New Roman"/>
                <a:cs typeface="Times New Roman"/>
              </a:rPr>
              <a:t> </a:t>
            </a:r>
            <a:r>
              <a:rPr lang="ru-RU" sz="1600" spc="-15" dirty="0" smtClean="0">
                <a:latin typeface="Times New Roman"/>
                <a:cs typeface="Times New Roman"/>
              </a:rPr>
              <a:t>контролируемого изменения</a:t>
            </a:r>
            <a:endParaRPr lang="ru-RU" sz="1600" dirty="0">
              <a:latin typeface="Microsoft Sans Serif"/>
              <a:cs typeface="Microsoft Sans Serif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10172" y="223129"/>
            <a:ext cx="4946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spc="-2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«Методы</a:t>
            </a:r>
            <a:r>
              <a:rPr lang="ru-RU" sz="2800" b="1" spc="-4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3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научного</a:t>
            </a:r>
            <a:r>
              <a:rPr lang="ru-RU" sz="2800" b="1" spc="-55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познания»</a:t>
            </a:r>
          </a:p>
        </p:txBody>
      </p:sp>
    </p:spTree>
    <p:extLst>
      <p:ext uri="{BB962C8B-B14F-4D97-AF65-F5344CB8AC3E}">
        <p14:creationId xmlns:p14="http://schemas.microsoft.com/office/powerpoint/2010/main" val="331539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060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уровни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1052736"/>
            <a:ext cx="10543247" cy="507097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заданий по ЕНГ в 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определяются уровни познавательных действий, которые должен выполнить ученик для выполнения данного задания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Выделяются  следующие  познавательные  уровни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выполнять одношаговую процедуру, например, распознавать факты, термины, принципы или понятия, или найти единственную точку, содержащую информацию, на графике  или  в  таблице.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использовать и применять понятийное знание для описания или объяснения явлений, выбирать соответствующие процедуры, предполагающие два шага или более, интерпретировать или использовать простые наборы данных в виде таблиц  или  графиков.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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анализировать сложную информацию или данные, обобщать или оценивать доказательства, обосновывать, формулировать выводы, учитывая разные источники информации, разрабатывать план или последовательность шагов, ведущих к решению проблемы.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5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используют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50" y="1412777"/>
            <a:ext cx="11602901" cy="4713387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эталонных заданий «Естественнонаучная грамотность».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 «Просвещение»)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https://files.1urok.ru/images/88d77066a4d6e8ddc267f9c0ea15c7b8f2ba165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3" y="2606112"/>
            <a:ext cx="2702091" cy="3057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286" y="3284985"/>
            <a:ext cx="2573272" cy="317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119" y="2606112"/>
            <a:ext cx="2814087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075" y="3321677"/>
            <a:ext cx="2511176" cy="314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248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5" y="122238"/>
            <a:ext cx="109728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используют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517232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ресурсы РЭШ (Российской электронной школы) - «Электронный банк заданий для оценки функциональной грамотности».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https://fg.resh.edu.ru/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(Инновационный проект Министерства просвещения РФ «Мониторинг формирования и оценки функциональной грамотности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pPr marL="0" lv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53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56609" y="3259832"/>
            <a:ext cx="6240693" cy="29969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FAD0ACA-10A8-44FC-949A-0A5F7520B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95" y="3671455"/>
            <a:ext cx="3951556" cy="170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0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811B2819-0802-490F-83C4-17FED65C76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16" y="828506"/>
            <a:ext cx="3828288" cy="54010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13563" y="155231"/>
            <a:ext cx="723207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 грамотный человек — это человек, который способен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все постоянно приобретаемые в течение жизни знания,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и навыки для решения максимально широкого диапазона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жизненных задач в различных сферах человеческой деятельности,</a:t>
            </a:r>
            <a:b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и социальных отношений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А.А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Леонтьев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6293" y="182940"/>
            <a:ext cx="5895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4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0"/>
            <a:ext cx="109728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используют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1" y="1196752"/>
            <a:ext cx="11425269" cy="56559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Используют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сайта Института стратегии развития образования Российской академии образования - «Мониторинг формирования функциональной грамотности».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http://skiv.instrao.ru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docshapegroup237"/>
          <p:cNvGrpSpPr>
            <a:grpSpLocks/>
          </p:cNvGrpSpPr>
          <p:nvPr/>
        </p:nvGrpSpPr>
        <p:grpSpPr bwMode="auto">
          <a:xfrm>
            <a:off x="1440873" y="2812473"/>
            <a:ext cx="8591565" cy="3712871"/>
            <a:chOff x="9802" y="202"/>
            <a:chExt cx="8712" cy="4512"/>
          </a:xfrm>
        </p:grpSpPr>
        <p:pic>
          <p:nvPicPr>
            <p:cNvPr id="6151" name="docshape23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6" y="216"/>
              <a:ext cx="8684" cy="4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docshape239"/>
            <p:cNvSpPr>
              <a:spLocks noChangeArrowheads="1"/>
            </p:cNvSpPr>
            <p:nvPr/>
          </p:nvSpPr>
          <p:spPr bwMode="auto">
            <a:xfrm>
              <a:off x="9808" y="209"/>
              <a:ext cx="8698" cy="4498"/>
            </a:xfrm>
            <a:prstGeom prst="rect">
              <a:avLst/>
            </a:prstGeom>
            <a:noFill/>
            <a:ln w="9144">
              <a:solidFill>
                <a:srgbClr val="E669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18238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0"/>
            <a:ext cx="109728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используют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1" y="1196752"/>
            <a:ext cx="11425269" cy="56559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ткрытый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 заданий ФИПИ по естественнонаучной грамотности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fipi.ru/otkrytyy-bank-zadaniy-dlya-otsenki-yestestvennonauchnoy-gramotnosti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400" dirty="0">
              <a:solidFill>
                <a:srgbClr val="1B32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eriod" startAt="3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F4119C4-669C-4504-A11A-37448E00A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4" y="2747658"/>
            <a:ext cx="3047998" cy="3272989"/>
          </a:xfrm>
          <a:prstGeom prst="rect">
            <a:avLst/>
          </a:prstGeom>
        </p:spPr>
      </p:pic>
      <p:sp>
        <p:nvSpPr>
          <p:cNvPr id="4" name="AutoShape 2" descr="https://yandex-images.clstorage.net/Ol9K7P373/cf72585w/7FZlFdl1NnQpdkcpliId50kb2WRt3sqll7BeHJgt7qPxb7mnv7wlSL6Nh5EIGaVPogXJsmHqEkk9WVqxa42_BHwHNUH9sZJVXJMzmENindcZOgywXM8PBdJh-jldrIt2dI-ZA8rskR0bWUbByD8zuIUXz3C36OV7up0etVosGpT8B1SAeEVEsz2ktR21Q2_Vqhrd1LzcvCYSM_857Tzc95OqPKUIjXGZKmnFpD898sk15X7yF0k3aBnfbWYNvrq2zmYn1csHdcCY5LVfV9ItheloLrcPLh_1UmHeqew97NeDyf5WCe_jWZop1UR_b9DadcetsxR4pjvYDU6nLv6pBPyGR_bKRYXjaceW7TWDbSUbKKwGzr1-xyLiHqjdnIzXkfptJxgsUwsLOHRFv79BWOfn3uAV-JZrO-09B24fmkW_VgQU6US20VinFy1HQw-VSahN55wd_qVzUg_JH1yt1bPobSXo3gGbmUr1lr9_sPvndR3z5mhWqCgc_zS_7xh0TcelxbhHVEHLVrdfB6OvtUtZbVR_TO1V4eKMqM1v3hXji573yJwCSvhKpkSPrBF6hmbNsATZJ1h7Pjym_A_bhUwUN8eppDdRSOUWv9UTLpSI6p31_C1uBBLATAss3X9GMlmOVVnvAznZadSVTh5SaEREfmF0CEYZiXy_hHxcGZUvN8dnq7SnMdknZt820zyGS2pNNx7cjMVTwO_6X7yuR9M57RVbbFCJCnin975MIVoH9a5T1asWqfk_HdZ9bfjUfnR3RLsXReJZd5b_pUDMJblpXcQv3v1GMmFcuHz9DoTiGv6myu7Qelip9TUsbAN4RiW8EJeo1Dpbbt6Uz2zqls9n1JYL1jVQm5SWPOcDTWdLqM1ErS-sBYJSfdtvj1z0Ecj9JfneA7hrqbS0TK4TSMUUrkHnSWapipxexR79unaMtSYUa_SUEHjWl59VovyWODjOle9eLUViY_37H07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187" y="3248891"/>
            <a:ext cx="26289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90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0"/>
            <a:ext cx="10972800" cy="92211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используют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371" y="1196752"/>
            <a:ext cx="11425269" cy="565592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ткрытый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 Сдам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ГИА. Решу ВПР: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solidFill>
                  <a:srgbClr val="1B32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solidFill>
                  <a:srgbClr val="1B32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en-US" sz="2400" dirty="0">
                <a:solidFill>
                  <a:srgbClr val="1B328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lc="http://schemas.openxmlformats.org/drawingml/2006/lockedCanvas" xmlns:ahyp="http://schemas.microsoft.com/office/drawing/2018/hyperlinkcolor" xmlns="" val="tx"/>
                    </a:ext>
                  </a:extLst>
                </a:hlinkClick>
              </a:rPr>
              <a:t>https://vpr.sdamgia.ru/</a:t>
            </a:r>
            <a:r>
              <a:rPr lang="ru-RU" sz="2400" dirty="0">
                <a:solidFill>
                  <a:srgbClr val="1B328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400" dirty="0">
              <a:solidFill>
                <a:srgbClr val="1B328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eriod" startAt="3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yandex-images.clstorage.net/Ol9K7P373/cf72585w/7FZlFdl1NnQpdkcpliId50kb2WRt3sqll7BeHJgt7qPxb7mnv7wlSL6Nh5EIGaVPogXJsmHqEkk9WVqxa42_BHwHNUH9sZJVXJMzmENindcZOgywXM8PBdJh-jldrIt2dI-ZA8rskR0bWUbByD8zuIUXz3C36OV7up0etVosGpT8B1SAeEVEsz2ktR21Q2_Vqhrd1LzcvCYSM_857Tzc95OqPKUIjXGZKmnFpD898sk15X7yF0k3aBnfbWYNvrq2zmYn1csHdcCY5LVfV9ItheloLrcPLh_1UmHeqew97NeDyf5WCe_jWZop1UR_b9DadcetsxR4pjvYDU6nLv6pBPyGR_bKRYXjaceW7TWDbSUbKKwGzr1-xyLiHqjdnIzXkfptJxgsUwsLOHRFv79BWOfn3uAV-JZrO-09B24fmkW_VgQU6US20VinFy1HQw-VSahN55wd_qVzUg_JH1yt1bPobSXo3gGbmUr1lr9_sPvndR3z5mhWqCgc_zS_7xh0TcelxbhHVEHLVrdfB6OvtUtZbVR_TO1V4eKMqM1v3hXji573yJwCSvhKpkSPrBF6hmbNsATZJ1h7Pjym_A_bhUwUN8eppDdRSOUWv9UTLpSI6p31_C1uBBLATAss3X9GMlmOVVnvAznZadSVTh5SaEREfmF0CEYZiXy_hHxcGZUvN8dnq7SnMdknZt820zyGS2pNNx7cjMVTwO_6X7yuR9M57RVbbFCJCnin975MIVoH9a5T1asWqfk_HdZ9bfjUfnR3RLsXReJZd5b_pUDMJblpXcQv3v1GMmFcuHz9DoTiGv6myu7Qelip9TUsbAN4RiW8EJeo1Dpbbt6Uz2zqls9n1JYL1jVQm5SWPOcDTWdLqM1ErS-sBYJSfdtvj1z0Ecj9JfneA7hrqbS0TK4TSMUUrkHnSWapipxexR79unaMtSYUa_SUEHjWl59VovyWODjOle9eLUViY_37H07P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EF9412E-6A7E-46AF-81D1-C66476E9B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733" y="3697843"/>
            <a:ext cx="9021267" cy="15063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D4BA2AD-B35B-4DE3-B6A4-78CFB94ADE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6376"/>
          <a:stretch/>
        </p:blipFill>
        <p:spPr>
          <a:xfrm>
            <a:off x="307975" y="2951017"/>
            <a:ext cx="2439890" cy="18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13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C2jbEoT93-0/X_1oF3TMOvI/AAAAAAAATcQ/2Jayfe1N_cwEDG8JXfJDe4CRMF3mFc-AgCLcBGAsYHQ/s2048/JRNMQ6RSH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51" y="683186"/>
            <a:ext cx="8908504" cy="5011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715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6327" y="914400"/>
            <a:ext cx="5148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878" y="3442855"/>
            <a:ext cx="26289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s://files.1urok.ru/images/88d77066a4d6e8ddc267f9c0ea15c7b8f2ba165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72" y="2273874"/>
            <a:ext cx="2964873" cy="3264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Ковалева, Заграничная, Пентин - Естественно-научная грамотность. Сборник эталонных заданий. Выпуск 2. ФГОС обложка книг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64" y="2273874"/>
            <a:ext cx="2856927" cy="376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03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1" y="438563"/>
            <a:ext cx="545869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Естественно-научная грамотность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естественно-научными идеями. </a:t>
            </a:r>
          </a:p>
        </p:txBody>
      </p:sp>
      <p:pic>
        <p:nvPicPr>
          <p:cNvPr id="2050" name="Picture 2" descr="https://avatars.mds.yandex.net/i?id=bd0803efeab480ed629c085ee4bdc4bbe9a30038-8211189-images-thumbs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667955"/>
            <a:ext cx="5050414" cy="505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6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Kt6Ood1oxm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1" y="443345"/>
            <a:ext cx="10645003" cy="5987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617" y="1575748"/>
            <a:ext cx="9628909" cy="429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" marR="5080">
              <a:lnSpc>
                <a:spcPct val="100000"/>
              </a:lnSpc>
              <a:spcBef>
                <a:spcPts val="95"/>
              </a:spcBef>
            </a:pPr>
            <a:r>
              <a:rPr lang="ru-RU" sz="3200" b="1" spc="-1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Личностный</a:t>
            </a:r>
            <a:r>
              <a:rPr lang="ru-RU" sz="3200" b="1" spc="-5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(связанном</a:t>
            </a:r>
            <a:r>
              <a:rPr lang="ru-RU" sz="32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самим</a:t>
            </a:r>
            <a:r>
              <a:rPr lang="ru-RU" sz="3200" spc="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учащимся,</a:t>
            </a:r>
            <a:r>
              <a:rPr lang="ru-RU" sz="3200" spc="2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3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3200" spc="-98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семьей, </a:t>
            </a:r>
            <a:r>
              <a:rPr lang="ru-RU" sz="32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друзьями</a:t>
            </a:r>
            <a:r>
              <a:rPr lang="ru-RU" sz="3200" spc="-10" dirty="0" smtClean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3655" marR="5080">
              <a:lnSpc>
                <a:spcPct val="100000"/>
              </a:lnSpc>
              <a:spcBef>
                <a:spcPts val="95"/>
              </a:spcBef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55" marR="447675">
              <a:lnSpc>
                <a:spcPct val="104200"/>
              </a:lnSpc>
              <a:spcBef>
                <a:spcPts val="400"/>
              </a:spcBef>
            </a:pP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Местный</a:t>
            </a:r>
            <a:r>
              <a:rPr lang="ru-RU" sz="3200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</a:t>
            </a:r>
            <a:r>
              <a:rPr lang="ru-RU" sz="3200" b="1" spc="-5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(связанном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проблемами</a:t>
            </a:r>
            <a:r>
              <a:rPr lang="ru-RU" sz="3200" spc="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</a:t>
            </a:r>
            <a:r>
              <a:rPr lang="ru-RU" sz="3200" spc="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местности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страны) </a:t>
            </a:r>
            <a:r>
              <a:rPr lang="ru-RU" sz="32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spc="10" dirty="0" smtClean="0">
              <a:solidFill>
                <a:srgbClr val="1717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55" marR="447675">
              <a:lnSpc>
                <a:spcPct val="104200"/>
              </a:lnSpc>
              <a:spcBef>
                <a:spcPts val="400"/>
              </a:spcBef>
            </a:pPr>
            <a:endParaRPr lang="ru-RU" sz="3200" spc="10" dirty="0" smtClean="0">
              <a:solidFill>
                <a:srgbClr val="1717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655" marR="447675">
              <a:lnSpc>
                <a:spcPct val="104200"/>
              </a:lnSpc>
              <a:spcBef>
                <a:spcPts val="400"/>
              </a:spcBef>
            </a:pPr>
            <a:r>
              <a:rPr lang="ru-RU" sz="3200" b="1" spc="-5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Глобальный</a:t>
            </a:r>
            <a:r>
              <a:rPr lang="ru-RU" sz="3200" b="1" spc="15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7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(когда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рассматриваются</a:t>
            </a:r>
            <a:r>
              <a:rPr lang="ru-RU" sz="32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явления, </a:t>
            </a:r>
            <a:r>
              <a:rPr lang="ru-RU" sz="3200" spc="-98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3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происходящие</a:t>
            </a:r>
            <a:r>
              <a:rPr lang="ru-RU" sz="32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</a:t>
            </a:r>
            <a:r>
              <a:rPr lang="ru-RU" sz="32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3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уголках</a:t>
            </a:r>
            <a:r>
              <a:rPr lang="ru-RU" sz="3200" spc="-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мира)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7713" y="501134"/>
            <a:ext cx="6773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-5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3200" b="1" spc="-2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уровня</a:t>
            </a:r>
            <a:r>
              <a:rPr lang="ru-RU" sz="32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-1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рассмотрения </a:t>
            </a:r>
            <a:r>
              <a:rPr lang="ru-RU" sz="32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0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09" y="1536174"/>
            <a:ext cx="105571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6705" marR="231140" algn="ctr">
              <a:lnSpc>
                <a:spcPct val="100000"/>
              </a:lnSpc>
              <a:spcBef>
                <a:spcPts val="95"/>
              </a:spcBef>
            </a:pPr>
            <a:r>
              <a:rPr lang="ru-RU" sz="2800" spc="-3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Контекстом</a:t>
            </a:r>
            <a:r>
              <a:rPr lang="ru-RU" sz="28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2800" spc="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</a:t>
            </a:r>
            <a:r>
              <a:rPr lang="ru-RU" sz="28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тематическую</a:t>
            </a:r>
            <a:r>
              <a:rPr lang="ru-RU" sz="2800" spc="3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область,</a:t>
            </a:r>
            <a:r>
              <a:rPr lang="ru-RU" sz="28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3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</a:t>
            </a:r>
            <a:r>
              <a:rPr lang="ru-RU" sz="2800" spc="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относится </a:t>
            </a:r>
            <a:r>
              <a:rPr lang="ru-RU" sz="2800" spc="-68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описанная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задании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</a:t>
            </a:r>
            <a:r>
              <a:rPr lang="ru-RU" sz="28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6675" algn="ctr">
              <a:lnSpc>
                <a:spcPct val="100000"/>
              </a:lnSpc>
              <a:spcBef>
                <a:spcPts val="600"/>
              </a:spcBef>
            </a:pP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lang="ru-RU" sz="2800" spc="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spc="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2800" spc="-14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</a:t>
            </a:r>
            <a:r>
              <a:rPr lang="ru-RU" sz="2800" spc="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280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группируются</a:t>
            </a:r>
            <a:r>
              <a:rPr lang="ru-RU" sz="2800" spc="-2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800" spc="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</a:t>
            </a:r>
            <a:r>
              <a:rPr lang="ru-RU" sz="2800" spc="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5" dirty="0">
                <a:solidFill>
                  <a:srgbClr val="1717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контекстам: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287020" algn="l"/>
              </a:tabLst>
            </a:pPr>
            <a:r>
              <a:rPr lang="ru-RU" sz="2800" b="1" spc="-2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7020" indent="-274955">
              <a:lnSpc>
                <a:spcPct val="100000"/>
              </a:lnSpc>
              <a:spcBef>
                <a:spcPts val="600"/>
              </a:spcBef>
              <a:buChar char="•"/>
              <a:tabLst>
                <a:tab pos="287655" algn="l"/>
              </a:tabLst>
            </a:pPr>
            <a:r>
              <a:rPr lang="ru-RU" sz="28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</a:t>
            </a:r>
            <a:r>
              <a:rPr lang="ru-RU" sz="2800" b="1" spc="-2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385" indent="-274320">
              <a:lnSpc>
                <a:spcPct val="100000"/>
              </a:lnSpc>
              <a:spcBef>
                <a:spcPts val="605"/>
              </a:spcBef>
              <a:buChar char="•"/>
              <a:tabLst>
                <a:tab pos="287020" algn="l"/>
              </a:tabLst>
            </a:pPr>
            <a:r>
              <a:rPr lang="ru-RU" sz="2800" b="1" spc="-1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</a:t>
            </a:r>
            <a:r>
              <a:rPr lang="ru-RU" sz="2800" b="1" spc="-5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1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7020" indent="-274955">
              <a:lnSpc>
                <a:spcPct val="100000"/>
              </a:lnSpc>
              <a:spcBef>
                <a:spcPts val="600"/>
              </a:spcBef>
              <a:buChar char="•"/>
              <a:tabLst>
                <a:tab pos="287655" algn="l"/>
              </a:tabLs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</a:t>
            </a:r>
            <a:r>
              <a:rPr lang="ru-RU" sz="28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spc="-3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6385" indent="-274320">
              <a:lnSpc>
                <a:spcPct val="100000"/>
              </a:lnSpc>
              <a:spcBef>
                <a:spcPts val="600"/>
              </a:spcBef>
              <a:buChar char="•"/>
              <a:tabLst>
                <a:tab pos="287020" algn="l"/>
              </a:tabLst>
            </a:pPr>
            <a:r>
              <a:rPr lang="ru-RU" sz="28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</a:t>
            </a:r>
            <a:r>
              <a:rPr lang="ru-RU" sz="28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-4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ru-RU" sz="2800" b="1" spc="-2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spc="-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32834" y="445716"/>
            <a:ext cx="2178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-21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3200" b="1" spc="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200" b="1" spc="-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spc="-5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сты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08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392" y="116632"/>
            <a:ext cx="109728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Контексты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1" y="728653"/>
            <a:ext cx="10495778" cy="484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8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264" y="194320"/>
            <a:ext cx="109728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Контексты.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25" y="914400"/>
            <a:ext cx="10642266" cy="474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8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="" xmlns:a16="http://schemas.microsoft.com/office/drawing/2014/main" id="{BDE28348-4039-4BF9-8DB4-F69DCBA6E7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8843929"/>
              </p:ext>
            </p:extLst>
          </p:nvPr>
        </p:nvGraphicFramePr>
        <p:xfrm>
          <a:off x="207818" y="622685"/>
          <a:ext cx="1119261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00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2374</TotalTime>
  <Words>796</Words>
  <Application>Microsoft Office PowerPoint</Application>
  <PresentationFormat>Произвольный</PresentationFormat>
  <Paragraphs>98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Контексты.</vt:lpstr>
      <vt:lpstr>Контексты. </vt:lpstr>
      <vt:lpstr>Презентация PowerPoint</vt:lpstr>
      <vt:lpstr>Компетенция: «Научное объяснение явлений»</vt:lpstr>
      <vt:lpstr>Презентация PowerPoint</vt:lpstr>
      <vt:lpstr>Компетенция: «Интерпретация данных и использование научных доказательств для получения выводов»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Познавательные уровни</vt:lpstr>
      <vt:lpstr> Материалы, которые используют учителя в своей практике: </vt:lpstr>
      <vt:lpstr> Материалы, которые используют учителя в своей практике: </vt:lpstr>
      <vt:lpstr> Материалы, которые используют учителя в своей практике: </vt:lpstr>
      <vt:lpstr> Материалы, которые используют учителя в своей практике: </vt:lpstr>
      <vt:lpstr> Материалы, которые используют учителя в своей практике: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Страник</dc:creator>
  <cp:lastModifiedBy>xxx</cp:lastModifiedBy>
  <cp:revision>95</cp:revision>
  <dcterms:created xsi:type="dcterms:W3CDTF">2020-05-21T10:51:43Z</dcterms:created>
  <dcterms:modified xsi:type="dcterms:W3CDTF">2023-03-16T09:13:20Z</dcterms:modified>
</cp:coreProperties>
</file>