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4"/>
  </p:notesMasterIdLst>
  <p:sldIdLst>
    <p:sldId id="272" r:id="rId2"/>
    <p:sldId id="271" r:id="rId3"/>
    <p:sldId id="270" r:id="rId4"/>
    <p:sldId id="269" r:id="rId5"/>
    <p:sldId id="268" r:id="rId6"/>
    <p:sldId id="267" r:id="rId7"/>
    <p:sldId id="290" r:id="rId8"/>
    <p:sldId id="306" r:id="rId9"/>
    <p:sldId id="305" r:id="rId10"/>
    <p:sldId id="304" r:id="rId11"/>
    <p:sldId id="303" r:id="rId12"/>
    <p:sldId id="302" r:id="rId13"/>
    <p:sldId id="301" r:id="rId14"/>
    <p:sldId id="300" r:id="rId15"/>
    <p:sldId id="299" r:id="rId16"/>
    <p:sldId id="298" r:id="rId17"/>
    <p:sldId id="297" r:id="rId18"/>
    <p:sldId id="296" r:id="rId19"/>
    <p:sldId id="295" r:id="rId20"/>
    <p:sldId id="294" r:id="rId21"/>
    <p:sldId id="293" r:id="rId22"/>
    <p:sldId id="292" r:id="rId23"/>
    <p:sldId id="291" r:id="rId24"/>
    <p:sldId id="257" r:id="rId25"/>
    <p:sldId id="259" r:id="rId26"/>
    <p:sldId id="260" r:id="rId27"/>
    <p:sldId id="261" r:id="rId28"/>
    <p:sldId id="266" r:id="rId29"/>
    <p:sldId id="265" r:id="rId30"/>
    <p:sldId id="262" r:id="rId31"/>
    <p:sldId id="263" r:id="rId32"/>
    <p:sldId id="26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76" d="100"/>
          <a:sy n="76" d="100"/>
        </p:scale>
        <p:origin x="672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51F8-E5E7-4BFA-9E2C-D849032D9302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5CC8B-7F1A-4F52-A2DE-CDD0B4019C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542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BB36B-E7DF-460F-ACFF-340164C56F2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64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16.03.2023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Формирование </a:t>
            </a:r>
            <a:br>
              <a:rPr lang="ru-RU" dirty="0" smtClean="0"/>
            </a:br>
            <a:r>
              <a:rPr lang="ru-RU" dirty="0" smtClean="0"/>
              <a:t>естественнонаучной </a:t>
            </a:r>
            <a:br>
              <a:rPr lang="ru-RU" dirty="0" smtClean="0"/>
            </a:br>
            <a:r>
              <a:rPr lang="ru-RU" dirty="0" smtClean="0"/>
              <a:t>грамотности </a:t>
            </a:r>
            <a:br>
              <a:rPr lang="ru-RU" dirty="0" smtClean="0"/>
            </a:br>
            <a:r>
              <a:rPr lang="ru-RU" dirty="0" smtClean="0"/>
              <a:t>на уроках истории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6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z="2800" i="1" dirty="0" smtClean="0">
              <a:latin typeface="Times New Roman"/>
              <a:ea typeface="Calibri"/>
            </a:endParaRPr>
          </a:p>
          <a:p>
            <a:endParaRPr lang="ru-RU" sz="2800" i="1" dirty="0">
              <a:latin typeface="Times New Roman"/>
              <a:ea typeface="Calibri"/>
            </a:endParaRPr>
          </a:p>
          <a:p>
            <a:r>
              <a:rPr lang="ru-RU" sz="2800" i="1" dirty="0" smtClean="0">
                <a:latin typeface="Times New Roman"/>
                <a:ea typeface="Calibri"/>
              </a:rPr>
              <a:t>Определить </a:t>
            </a:r>
            <a:r>
              <a:rPr lang="ru-RU" sz="2800" i="1" dirty="0">
                <a:latin typeface="Times New Roman"/>
                <a:ea typeface="Calibri"/>
              </a:rPr>
              <a:t>тему помогает вопрос «что хочу написать?», а определить основную мысль текста помогает вопрос «для чего написать?»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55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68760"/>
            <a:ext cx="1559592" cy="377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687077"/>
              </p:ext>
            </p:extLst>
          </p:nvPr>
        </p:nvGraphicFramePr>
        <p:xfrm>
          <a:off x="323528" y="952254"/>
          <a:ext cx="1951431" cy="4270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Точечный рисунок" r:id="rId4" imgW="1200318" imgH="2542857" progId="Paint.Picture">
                  <p:embed/>
                </p:oleObj>
              </mc:Choice>
              <mc:Fallback>
                <p:oleObj name="Точечный рисунок" r:id="rId4" imgW="1200318" imgH="25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952254"/>
                        <a:ext cx="1951431" cy="42707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13" y="1210670"/>
            <a:ext cx="2199059" cy="175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0466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ПРИЁМ </a:t>
            </a:r>
            <a:r>
              <a:rPr lang="ru-RU" sz="2400" b="1" i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ВКЛЮЧЕНИЕ ВНИМАНИЯ</a:t>
            </a:r>
            <a:r>
              <a:rPr lang="ru-RU" sz="2400" b="1" i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18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922463"/>
            <a:ext cx="6743700" cy="302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52292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52292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звезда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8264" y="522920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есяц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836712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 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04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708920"/>
            <a:ext cx="5904656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Какое ключевое слово можем применить к этим понятиям? Какая дисциплина изучает эти понятия?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99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132856"/>
            <a:ext cx="58326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/>
                <a:ea typeface="Calibri"/>
              </a:rPr>
              <a:t>ОТВЕТ:</a:t>
            </a:r>
          </a:p>
          <a:p>
            <a:endParaRPr lang="ru-RU" sz="2800" dirty="0">
              <a:latin typeface="Times New Roman"/>
              <a:ea typeface="Calibri"/>
            </a:endParaRPr>
          </a:p>
          <a:p>
            <a:r>
              <a:rPr lang="ru-RU" sz="2800" dirty="0" smtClean="0">
                <a:latin typeface="Times New Roman"/>
                <a:ea typeface="Calibri"/>
              </a:rPr>
              <a:t>Физика </a:t>
            </a:r>
            <a:r>
              <a:rPr lang="ru-RU" sz="2800" dirty="0">
                <a:latin typeface="Times New Roman"/>
                <a:ea typeface="Calibri"/>
              </a:rPr>
              <a:t>– предмет , изучающий  природу; окружающий </a:t>
            </a:r>
            <a:r>
              <a:rPr lang="ru-RU" sz="2800">
                <a:latin typeface="Times New Roman"/>
                <a:ea typeface="Calibri"/>
              </a:rPr>
              <a:t>мир </a:t>
            </a:r>
            <a:r>
              <a:rPr lang="ru-RU" sz="2800" smtClean="0">
                <a:latin typeface="Times New Roman"/>
                <a:ea typeface="Calibri"/>
              </a:rPr>
              <a:t>; география </a:t>
            </a:r>
            <a:r>
              <a:rPr lang="ru-RU" sz="2800" dirty="0">
                <a:latin typeface="Times New Roman"/>
                <a:ea typeface="Calibri"/>
              </a:rPr>
              <a:t>– предмет, который описывает описание Земли.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0127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700808"/>
            <a:ext cx="7632848" cy="1707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ВОПРОС 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i="1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При описании предмета , явления , что используем? 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3861048"/>
            <a:ext cx="6336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/>
                <a:ea typeface="Calibri"/>
              </a:rPr>
              <a:t>ОТВЕТ: </a:t>
            </a:r>
          </a:p>
          <a:p>
            <a:r>
              <a:rPr lang="ru-RU" sz="2800" dirty="0" smtClean="0">
                <a:latin typeface="Times New Roman"/>
                <a:ea typeface="Calibri"/>
              </a:rPr>
              <a:t>Используем </a:t>
            </a:r>
            <a:r>
              <a:rPr lang="ru-RU" sz="2800" dirty="0">
                <a:latin typeface="Times New Roman"/>
                <a:ea typeface="Calibri"/>
              </a:rPr>
              <a:t>слова и условные знаки- топографические знаки </a:t>
            </a:r>
            <a:r>
              <a:rPr lang="ru-RU" sz="2800" dirty="0" smtClean="0">
                <a:latin typeface="Times New Roman"/>
                <a:ea typeface="Calibri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429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1/10/17/s_616c2f3d2d0cc/php0svWr4_Estestvenno-nauchnaya-gramotnost.-Naster-klass_html_b82257a6183bf6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66" y="404664"/>
            <a:ext cx="7911734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60666" y="5301208"/>
            <a:ext cx="8883334" cy="667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 ПРИЁМ </a:t>
            </a:r>
            <a:r>
              <a:rPr lang="ru-RU" b="1" i="1" dirty="0">
                <a:latin typeface="Times New Roman"/>
                <a:ea typeface="Calibri"/>
                <a:cs typeface="Times New Roman"/>
              </a:rPr>
              <a:t>«ПРЕДПОЛОЖЕНИЕ НА ОСНОВЕ КЛЮЧЕВЫХ СЛОВ</a:t>
            </a: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»</a:t>
            </a: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314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multiurok.ru/html/2021/10/17/s_616c2f3d2d0cc/php0svWr4_Estestvenno-nauchnaya-gramotnost.-Naster-klass_html_62a13fc4f47512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28092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4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1/10/17/s_616c2f3d2d0cc/php0svWr4_Estestvenno-nauchnaya-gramotnost.-Naster-klass_html_b82257a6183bf6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66" y="404664"/>
            <a:ext cx="7911734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524328" y="5301208"/>
            <a:ext cx="1466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 ПРИЁМ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84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multiurok.ru/html/2021/10/17/s_616c2f3d2d0cc/php0svWr4_Estestvenno-nauchnaya-gramotnost.-Naster-klass_html_15b323987cdc8e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655272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4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Тема «Территория, население и хозяйство России в начале </a:t>
            </a:r>
            <a:r>
              <a:rPr lang="en-US" sz="2800" b="1" dirty="0"/>
              <a:t>XVI</a:t>
            </a:r>
            <a:r>
              <a:rPr lang="ru-RU" sz="2800" b="1" dirty="0"/>
              <a:t> века»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/>
              <a:t>Задание №1.</a:t>
            </a:r>
            <a:r>
              <a:rPr lang="ru-RU" sz="2000" dirty="0"/>
              <a:t> Разгадайте ребусы и ответьте на вопрос «Какие зерновые культуры возделывали русские крестьяне в конце </a:t>
            </a:r>
            <a:r>
              <a:rPr lang="en-US" sz="2000" dirty="0"/>
              <a:t>VI</a:t>
            </a:r>
            <a:r>
              <a:rPr lang="ru-RU" sz="2000" dirty="0"/>
              <a:t> – начале </a:t>
            </a:r>
            <a:r>
              <a:rPr lang="en-US" sz="2000" dirty="0"/>
              <a:t>XVI</a:t>
            </a:r>
            <a:r>
              <a:rPr lang="ru-RU" sz="2000" dirty="0"/>
              <a:t>в.?» </a:t>
            </a:r>
          </a:p>
        </p:txBody>
      </p:sp>
      <p:pic>
        <p:nvPicPr>
          <p:cNvPr id="2061" name="Picture 13" descr="ове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303847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 descr="загруженно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64904"/>
            <a:ext cx="35433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61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1/10/17/s_616c2f3d2d0cc/php0svWr4_Estestvenno-nauchnaya-gramotnost.-Naster-klass_html_b82257a6183bf6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66" y="404664"/>
            <a:ext cx="7911734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524328" y="5301208"/>
            <a:ext cx="1466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 ПРИЁМ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454" y="1412776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железнодорожной станции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путь шёл по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шоссе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реку. Затем мы пошли по лугу, где нам встретилось болото и кустарник. К вечеру мы вошли в смешанный лес, прошли 2 км по шоссе и у домика лесника сделали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привал.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69269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5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681" y="836712"/>
            <a:ext cx="7920880" cy="5502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/>
                <a:ea typeface="Calibri"/>
              </a:rPr>
              <a:t>Как эти знания можно использовать в жизни? </a:t>
            </a:r>
            <a:endParaRPr lang="ru-RU" sz="3200" dirty="0" smtClean="0">
              <a:latin typeface="Times New Roman"/>
              <a:ea typeface="Calibri"/>
            </a:endParaRPr>
          </a:p>
          <a:p>
            <a:endParaRPr lang="ru-RU" sz="3200" b="1" dirty="0" smtClean="0">
              <a:latin typeface="Times New Roman"/>
              <a:ea typeface="Calibri"/>
            </a:endParaRPr>
          </a:p>
          <a:p>
            <a:r>
              <a:rPr lang="ru-RU" sz="3600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3 приём </a:t>
            </a:r>
            <a:r>
              <a:rPr lang="ru-RU" sz="3200" b="1" dirty="0">
                <a:latin typeface="Times New Roman"/>
                <a:ea typeface="Calibri"/>
              </a:rPr>
              <a:t>«Фантазёр</a:t>
            </a:r>
            <a:r>
              <a:rPr lang="ru-RU" sz="3200" b="1" dirty="0" smtClean="0">
                <a:latin typeface="Times New Roman"/>
                <a:ea typeface="Calibri"/>
              </a:rPr>
              <a:t>».</a:t>
            </a:r>
            <a:r>
              <a:rPr lang="ru-RU" sz="3200" dirty="0" smtClean="0">
                <a:latin typeface="Times New Roman"/>
                <a:ea typeface="Calibri"/>
              </a:rPr>
              <a:t> </a:t>
            </a:r>
          </a:p>
          <a:p>
            <a:r>
              <a:rPr lang="ru-RU" sz="3200" dirty="0" smtClean="0">
                <a:latin typeface="Times New Roman"/>
              </a:rPr>
              <a:t>ОТВЕТ 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Топографические знаки используют в географических картах - туристических путешествиях; для ориентирования  в пространстве.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7090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124744"/>
            <a:ext cx="75608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 smtClean="0">
              <a:solidFill>
                <a:srgbClr val="FF0000"/>
              </a:solidFill>
              <a:ea typeface="Calibri"/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  <a:ea typeface="Calibri"/>
              </a:rPr>
              <a:t>4 ПРИЁМ</a:t>
            </a:r>
          </a:p>
          <a:p>
            <a:r>
              <a:rPr lang="ru-RU" sz="3200" b="1" i="1" dirty="0" smtClean="0">
                <a:solidFill>
                  <a:srgbClr val="333333"/>
                </a:solidFill>
                <a:ea typeface="Calibri"/>
              </a:rPr>
              <a:t>Вставь буквы в слова и </a:t>
            </a:r>
            <a:r>
              <a:rPr lang="ru-RU" sz="3200" b="1" i="1" dirty="0">
                <a:solidFill>
                  <a:srgbClr val="333333"/>
                </a:solidFill>
                <a:ea typeface="Calibri"/>
              </a:rPr>
              <a:t>п</a:t>
            </a:r>
            <a:r>
              <a:rPr lang="ru-RU" sz="3200" b="1" i="1" dirty="0" smtClean="0">
                <a:solidFill>
                  <a:srgbClr val="333333"/>
                </a:solidFill>
                <a:ea typeface="Calibri"/>
              </a:rPr>
              <a:t>родолжи предложение :</a:t>
            </a:r>
          </a:p>
          <a:p>
            <a:r>
              <a:rPr lang="ru-RU" sz="3200" i="1" dirty="0" smtClean="0">
                <a:solidFill>
                  <a:srgbClr val="333333"/>
                </a:solidFill>
                <a:ea typeface="Calibri"/>
              </a:rPr>
              <a:t>На уроке  использовали приёмы,  </a:t>
            </a:r>
            <a:r>
              <a:rPr lang="ru-RU" sz="3200" i="1" dirty="0">
                <a:solidFill>
                  <a:srgbClr val="333333"/>
                </a:solidFill>
                <a:ea typeface="Calibri"/>
              </a:rPr>
              <a:t>которые способствуют </a:t>
            </a:r>
            <a:r>
              <a:rPr lang="ru-RU" sz="3200" i="1" dirty="0" smtClean="0">
                <a:solidFill>
                  <a:srgbClr val="333333"/>
                </a:solidFill>
                <a:ea typeface="Calibri"/>
              </a:rPr>
              <a:t>формированию е………о- н…..й ф…………й ___________________.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6490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FF0000"/>
              </a:solidFill>
              <a:ea typeface="Times New Roman" pitchFamily="18" charset="0"/>
              <a:cs typeface="Times New Roman" pitchFamily="18" charset="0"/>
            </a:endParaRPr>
          </a:p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естественнонаучной функциональной грамотности на уроках технологии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1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endParaRPr lang="ru-RU" sz="2000" u="sng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Раздел: Кулинария.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u="sng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урока: Молоко и кисломолочные продукты.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Молоко – это первая в жизни пища, которую получают детёныши млекопитающих. Для их здоровья важно, чтобы питательные вещества в молоке, которое они употребляют, были идентичными тем, что и в молоке их матерей. Ниже в таблице указаны основные вещества, содержащиеся в молоке трёх млекопитающих: коровы, волка и человека. Приведённые в таблице данные показывают, сколько в среднем жиров, белков и углеводов содержится в 100 г молока.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Существуют легенды и истории, рассказывающие о маленьких детях, выросших среди волков и вскормленных на молоке волчиц. В одной из таких легенд говорится о ребёнке, который вырос в древние времена в одном из лесов Европы.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09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Данные таблицы могут быть использованы как для того, чтобы подтвердить правдивость этой легенды, так и для того, чтобы её опровергнуть</a:t>
            </a: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896832"/>
              </p:ext>
            </p:extLst>
          </p:nvPr>
        </p:nvGraphicFramePr>
        <p:xfrm>
          <a:off x="395536" y="1484784"/>
          <a:ext cx="8496946" cy="2332291"/>
        </p:xfrm>
        <a:graphic>
          <a:graphicData uri="http://schemas.openxmlformats.org/drawingml/2006/table">
            <a:tbl>
              <a:tblPr/>
              <a:tblGrid>
                <a:gridCol w="1872208"/>
                <a:gridCol w="1930774"/>
                <a:gridCol w="2346982"/>
                <a:gridCol w="2346982"/>
              </a:tblGrid>
              <a:tr h="96259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Вещество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Коровье молоко (г)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Молоко волчицы (г)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Женское молоко (г)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Жиры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9,6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Белки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Углеводы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4,9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3861048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Вопрос: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Используя данные таблицы, книг и интернет – ресурсов приведите доказательства того, что эта легенда могла быть правдивой.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657671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Данное задание формирует умение формулировать выводы и находить доказательства, подтверждающие или опровергающие эти выводы.</a:t>
            </a:r>
            <a:endParaRPr lang="ru-RU" sz="2000" b="1" dirty="0" smtClean="0">
              <a:solidFill>
                <a:srgbClr val="FF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99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341438"/>
            <a:ext cx="8462838" cy="496728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Сомнение №1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вызвано тем, что жизненный цикл волка не совпадает с жизненным циклом человека. Волчата растут быстрее, они становятся взрослыми и способны самостоятельно питаться в том возрасте, когда человек является еще грудным ребенком.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Сомнение №2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Даже при желании волчица не могла бы выкормить девочку, в связи с биологическим прекращением лактации.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Справка: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Нормальной длительностью лактации у женщин считается срок от 5 месяцев до 2 лет, после чего она естественным образом прекращается;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Волчица кормит волчат молоком в течение полутора месяцев.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692696"/>
            <a:ext cx="6155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Данная легенда не может быть правдивой!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81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260351"/>
            <a:ext cx="8677151" cy="6337002"/>
          </a:xfrm>
        </p:spPr>
        <p:txBody>
          <a:bodyPr>
            <a:normAutofit fontScale="25000" lnSpcReduction="20000"/>
          </a:bodyPr>
          <a:lstStyle/>
          <a:p>
            <a:pPr lvl="0"/>
            <a:endParaRPr lang="ru-RU" sz="11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2.</a:t>
            </a:r>
          </a:p>
          <a:p>
            <a:pPr lvl="0"/>
            <a:endParaRPr lang="ru-RU" sz="11200" b="1" i="1" u="sng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1200" b="1" i="1" u="sng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Раздел: Кулинария. Физиология питания. </a:t>
            </a:r>
            <a:r>
              <a:rPr lang="ru-RU" sz="11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137160" lvl="0" indent="0">
              <a:buNone/>
            </a:pPr>
            <a:endParaRPr lang="ru-RU" sz="8000" b="1" i="1" u="sng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lvl="0"/>
            <a:r>
              <a:rPr lang="ru-RU" sz="8000" b="1" dirty="0" smtClean="0"/>
              <a:t> </a:t>
            </a: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Соль жизненно необходима для жизнедеятельности человека, равно как и всех прочих живых существ. В основном в соли, используемой в быту, содержится хлорид натрия. Составные части соли участвуют в очень важных биохимических процессах живых организмов: выработке соляной кислоты – важного компонента желудочного сока, в передаче нервных импульсов, сокращении мышечных волокон. Но надо помнить, что переизбыток соли может приводить к нежелательным последствиям.</a:t>
            </a:r>
          </a:p>
          <a:p>
            <a:pPr lvl="0"/>
            <a:endParaRPr lang="ru-RU" sz="11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5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582341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1.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каким  нежелательным последствиям приводит переизбыток соли в организме человека ?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2.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Существует крылатое выражение «Пуд соли съесть» (вдвоём), которое означает, что двое провели вместе достаточно много времени. Считается, что в день один человек употребляет около 10 г соли. Сколько же времени надо провести вместе двум друзьям, чтобы за это время съесть пуд (16 кг) соли? Ответ подтвердите расчётами.</a:t>
            </a:r>
          </a:p>
        </p:txBody>
      </p:sp>
    </p:spTree>
    <p:extLst>
      <p:ext uri="{BB962C8B-B14F-4D97-AF65-F5344CB8AC3E}">
        <p14:creationId xmlns:p14="http://schemas.microsoft.com/office/powerpoint/2010/main" val="42112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476250"/>
            <a:ext cx="8352928" cy="4968875"/>
          </a:xfrm>
        </p:spPr>
        <p:txBody>
          <a:bodyPr>
            <a:normAutofit/>
          </a:bodyPr>
          <a:lstStyle/>
          <a:p>
            <a:pPr lvl="0">
              <a:buClr>
                <a:prstClr val="white">
                  <a:shade val="95000"/>
                </a:prstClr>
              </a:buClr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prstClr val="white">
                  <a:shade val="95000"/>
                </a:prstClr>
              </a:buClr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1: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Нежелательные последствия: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переизбыток соли в организме приводит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задержке жидкости в организме и повышению кровяного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давления.</a:t>
            </a:r>
            <a:r>
              <a:rPr lang="ru-RU" sz="2400" dirty="0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От 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переизбытка соли могут формироваться заболевания печени и почек, </a:t>
            </a:r>
            <a:r>
              <a:rPr lang="ru-RU" sz="2400" dirty="0" smtClean="0">
                <a:solidFill>
                  <a:srgbClr val="333333"/>
                </a:solidFill>
                <a:latin typeface="Times New Roman"/>
                <a:ea typeface="Times New Roman"/>
              </a:rPr>
              <a:t>атеросклероз.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2: 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2,2 года.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Расчёты: 2 человека в год съедят соли: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20г * 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365дней = 7300 г (7,3 кг)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 кг : 7,3 кг = 2,2 года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7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прос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25146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ячме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171"/>
            <a:ext cx="30670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гречих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56992"/>
            <a:ext cx="3476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34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260648"/>
            <a:ext cx="8390830" cy="6048077"/>
          </a:xfrm>
        </p:spPr>
        <p:txBody>
          <a:bodyPr>
            <a:normAutofit fontScale="77500" lnSpcReduction="20000"/>
          </a:bodyPr>
          <a:lstStyle/>
          <a:p>
            <a:pPr lvl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3.</a:t>
            </a:r>
          </a:p>
          <a:p>
            <a:pPr algn="ctr">
              <a:buNone/>
            </a:pPr>
            <a:r>
              <a:rPr lang="ru-RU" sz="3100" b="1" i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Раздел: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Кулинария. Тема урока: Рыба. Блюда из рыбы. </a:t>
            </a:r>
          </a:p>
          <a:p>
            <a:pPr lvl="0" algn="ctr">
              <a:buNone/>
            </a:pPr>
            <a:endParaRPr lang="ru-RU" sz="2000" b="1" i="1" u="sng" dirty="0" smtClean="0">
              <a:solidFill>
                <a:schemeClr val="bg1"/>
              </a:solidFill>
              <a:ea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«СПАСТИ» ПЕРЕСОЛЕНУЮ СЕЛЁДКУ</a:t>
            </a:r>
          </a:p>
          <a:p>
            <a:pPr algn="ctr">
              <a:buNone/>
            </a:pP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Иногда случается так, что сельдь купили пересоленную. Что же делать в таком случае? </a:t>
            </a:r>
          </a:p>
          <a:p>
            <a:pPr algn="ctr"/>
            <a:r>
              <a:rPr lang="ru-RU" sz="31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 первый: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селёдка пересолена, но не слишком сильно, то разделываем её на филе, нарезаем кусочками, складываем в баночку или контейнер и добавляем к ней одну-две головки репчатого лука, нарезанного полукольцами. Заливаем растительным маслом и перемешиваем. На следующий день сельдь станет менее солёной.</a:t>
            </a:r>
          </a:p>
          <a:p>
            <a:pPr algn="ctr"/>
            <a:r>
              <a:rPr lang="ru-RU" sz="31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 второй</a:t>
            </a:r>
            <a:r>
              <a:rPr lang="ru-RU" sz="31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селёдка очень пересолена, то её нужно вымачивать. Рыбу потрошим, делаем небольшой надрез по спинке. Заливаем селёдку холодной кипяченой водой на 1 час. Затем меняем воду и вымачиваем еще 1–2 часа в зависимости от того, насколько солёная рыба.</a:t>
            </a:r>
          </a:p>
          <a:p>
            <a:pPr algn="ctr"/>
            <a:endParaRPr lang="ru-RU" sz="3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93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77875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Вопросы: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052513"/>
            <a:ext cx="7453064" cy="5256212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Почему при первом способе лук и подсолнечное масло становятся солёными?</a:t>
            </a:r>
          </a:p>
          <a:p>
            <a:pPr lvl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Свой ответ поясните.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При втором способе предлагают заменить воду через 1 час. Для чего это делают? Ответ поясните.</a:t>
            </a:r>
          </a:p>
          <a:p>
            <a:pPr lvl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71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9" y="549275"/>
            <a:ext cx="8640959" cy="4895949"/>
          </a:xfrm>
        </p:spPr>
        <p:txBody>
          <a:bodyPr/>
          <a:lstStyle/>
          <a:p>
            <a:pPr lvl="0">
              <a:buClr>
                <a:prstClr val="white">
                  <a:shade val="95000"/>
                </a:prstClr>
              </a:buCl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pPr lvl="0" algn="ctr">
              <a:buClr>
                <a:prstClr val="white">
                  <a:shade val="95000"/>
                </a:prstClr>
              </a:buClr>
              <a:buNone/>
            </a:pPr>
            <a:endParaRPr lang="ru-RU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prstClr val="white">
                  <a:shade val="95000"/>
                </a:prstClr>
              </a:buClr>
              <a:buNone/>
            </a:pP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Селёдка становится менее солёной за счёт процесса </a:t>
            </a:r>
            <a:r>
              <a:rPr lang="ru-RU" sz="26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диффузии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этом соль от рыбы проникает в подсолнечное масло и лук.</a:t>
            </a:r>
          </a:p>
          <a:p>
            <a:pPr lvl="0">
              <a:buClr>
                <a:prstClr val="white">
                  <a:shade val="95000"/>
                </a:prstClr>
              </a:buClr>
              <a:buNone/>
            </a:pP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Так как рыба очень солёная, то через час вода также станет солёной и скорость проникновения соли в воду замедлится или прекратиться совсем. Рыбу нужно вновь поместить в пресную воду  </a:t>
            </a: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2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980728"/>
            <a:ext cx="856895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текст, ответьте на вопросы и выполните задания.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Крестьянин в Древнем Египте был вынужден наблюдать природные  знамения, отмечающие начало различных видов полевых работ. Египтяне жили выращиванием пшеницы, ячменя и сорго. В Древнем (да и в современном) Египте плодородие земли зависело от ежегодных разливов Нила. Вода приносила с собой новый слой служившего удобрением ила.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Египтяне всегда ждали подъема воды в Ниле с беспокойством. Ведь если вода не поднимается до определенного уровня или поднимается выше его, голод неизбежен.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Подъем воды в Ниле начинается в начале июня, но набирает силу лишь во второй половине месяца. Своей высшей точки уровень воды достигает в конце сентября. Приблизительно в течение месяца уровень воды остается неизменным, а затем начинает идти на убыль, пока в декабре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январе река на входит в свое обычное русло. С середины апреля до середины июня уровень воды в Ниле продолжает спадать: египетская земля в ожидании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нового Нила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представляется полуживой.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Египетские крестьяне отмечали различные события сельскохозяйственного года обрядами, имевшими целью призвать благословение богов за свои труды. Например, в начале разлива Нила, в период летнего солнцестояния, они отмечали праздник Исиды. Люди, видевшие в том или ином течении природных процессов дело рук божьих, считали, что подъем воды в священной реке вызван слезами, которые Исида проливает по случаю смерти своего возлюбленного Осириса, бога посевов.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(Адаптировано по кН.: </a:t>
            </a:r>
            <a:r>
              <a:rPr lang="ru-RU" sz="1100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Дж.Фрэзер</a:t>
            </a:r>
            <a:r>
              <a:rPr lang="ru-RU" sz="11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Золотая ветвь.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 магии и религии. М., 1980)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Тема </a:t>
            </a:r>
            <a:r>
              <a:rPr lang="ru-RU" sz="2800" b="1" dirty="0" smtClean="0"/>
              <a:t>«Древний Египет. Занятия жителей»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67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428868"/>
            <a:ext cx="749305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14282" y="214290"/>
            <a:ext cx="857256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и задания</a:t>
            </a:r>
            <a:endParaRPr lang="ru-RU" sz="3200" b="1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 тексте есть фраза: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если вода не поднимается до определенного уровня или поднимается выше его, голод неизбежен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Объясните почему крестьяне  опасались того, что уровень воды в Ниле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поднимется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Поднимется выше обычного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24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786322"/>
            <a:ext cx="8572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Рассмотрите график, на котором показано изменение среднего уровня воды в нижнем течении Нила, составленный по результатам многолетних наблюдений.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тексте есть описания изменения уровня воды в Ниле в течение года.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Сравните два описания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данное в тексте и показанное в графике. Как вы считаете, соответствуют они друг другу или противоречат? Объясните свой выбор.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ownloads\IMG_20230315_1647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160" y="287270"/>
            <a:ext cx="5725144" cy="429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54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2780928"/>
            <a:ext cx="8458200" cy="9144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6000" b="1" dirty="0" smtClean="0"/>
              <a:t>ФОРМИРОВАНИЕ</a:t>
            </a:r>
          </a:p>
          <a:p>
            <a:pPr algn="ctr"/>
            <a:r>
              <a:rPr lang="ru-RU" sz="16000" b="1" dirty="0" smtClean="0"/>
              <a:t> естественно- научной </a:t>
            </a:r>
          </a:p>
          <a:p>
            <a:pPr algn="ctr"/>
            <a:r>
              <a:rPr lang="ru-RU" sz="16000" b="1" dirty="0" smtClean="0"/>
              <a:t> грамотности </a:t>
            </a:r>
          </a:p>
          <a:p>
            <a:pPr algn="ctr"/>
            <a:r>
              <a:rPr lang="ru-RU" sz="16000" b="1" dirty="0" smtClean="0"/>
              <a:t>на уроках русского языка</a:t>
            </a:r>
          </a:p>
          <a:p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10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2060848"/>
            <a:ext cx="5256584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Прежде чем начать писать ,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я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задаю себе три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вопроса: 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что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хочу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писать, как написать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и для чего писать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                                                                                               (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М. Горький)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 descr="https://cdn.culture.ru/images/2a3e2e52-9318-586d-a96f-96e2b18989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09338"/>
            <a:ext cx="3744416" cy="34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32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23528" y="1988840"/>
            <a:ext cx="8482144" cy="2184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Какой вопрос из этого высказывания помогает вам определить тему будущего сочинения, какой — основную мысль?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710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202</TotalTime>
  <Words>1230</Words>
  <Application>Microsoft Office PowerPoint</Application>
  <PresentationFormat>Экран (4:3)</PresentationFormat>
  <Paragraphs>127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Трек</vt:lpstr>
      <vt:lpstr>Точечный рисунок</vt:lpstr>
      <vt:lpstr>Формирование  естественнонаучной  грамотности  на уроках истории</vt:lpstr>
      <vt:lpstr>Тема «Территория, население и хозяйство России в начале XVI века» </vt:lpstr>
      <vt:lpstr>Презентация PowerPoint</vt:lpstr>
      <vt:lpstr>Тема «Древний Египет. Занятия жителей»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Презентация PowerPoint</vt:lpstr>
      <vt:lpstr>Презентация PowerPoint</vt:lpstr>
      <vt:lpstr>Презентация PowerPoint</vt:lpstr>
      <vt:lpstr>Презентация PowerPoint</vt:lpstr>
      <vt:lpstr>    Вопросы: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Странник</dc:creator>
  <cp:lastModifiedBy>xxx</cp:lastModifiedBy>
  <cp:revision>17</cp:revision>
  <dcterms:created xsi:type="dcterms:W3CDTF">2023-03-14T04:54:08Z</dcterms:created>
  <dcterms:modified xsi:type="dcterms:W3CDTF">2023-03-16T09:29:36Z</dcterms:modified>
</cp:coreProperties>
</file>