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4EEC5-ABBA-4CF8-BE1A-D3A9CB834469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15679-8664-407B-B800-52BBBAB75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4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15679-8664-407B-B800-52BBBAB75DA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852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143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533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5418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418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7475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014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427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152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71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13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55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77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79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125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120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524B2-63F1-4FA3-9CEF-52DFECF45118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CE0B7AA-DD09-4F4D-BF3D-72485D2D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103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testedu.r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4488" y="3523650"/>
            <a:ext cx="7766936" cy="1646302"/>
          </a:xfrm>
        </p:spPr>
        <p:txBody>
          <a:bodyPr/>
          <a:lstStyle/>
          <a:p>
            <a:pPr algn="ctr"/>
            <a:r>
              <a:rPr lang="ru-RU" sz="4000" u="sng" dirty="0" smtClean="0">
                <a:solidFill>
                  <a:srgbClr val="002060"/>
                </a:solidFill>
              </a:rPr>
              <a:t>Районное методическое объединение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i="1" dirty="0" smtClean="0">
                <a:solidFill>
                  <a:srgbClr val="C00000"/>
                </a:solidFill>
              </a:rPr>
              <a:t>«Практический опыт по подготовке к ВПР обучающихся 4 класса по русскому языку»</a:t>
            </a:r>
            <a:endParaRPr lang="ru-RU" sz="4800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4990" y="5633973"/>
            <a:ext cx="7766936" cy="109689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Подготовила:</a:t>
            </a:r>
          </a:p>
          <a:p>
            <a:r>
              <a:rPr lang="ru-RU" dirty="0">
                <a:solidFill>
                  <a:srgbClr val="002060"/>
                </a:solidFill>
              </a:rPr>
              <a:t>у</a:t>
            </a:r>
            <a:r>
              <a:rPr lang="ru-RU" dirty="0" smtClean="0">
                <a:solidFill>
                  <a:srgbClr val="002060"/>
                </a:solidFill>
              </a:rPr>
              <a:t>читель начальных классов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Прищепова Кристина Игоревна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528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sd.multiurok.ru/html/2019/03/19/s_5c911e753fbbc/1117499_8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168" y="2160588"/>
            <a:ext cx="6903701" cy="3881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3483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sd.multiurok.ru/html/2019/03/19/s_5c911e753fbbc/1117499_9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869" y="750628"/>
            <a:ext cx="7778098" cy="52913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7697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sd.multiurok.ru/html/2019/03/19/s_5c911e753fbbc/1117499_10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168" y="2160588"/>
            <a:ext cx="6903701" cy="3881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1399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sd.multiurok.ru/html/2019/03/19/s_5c911e753fbbc/1117499_11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073" y="1930400"/>
            <a:ext cx="5945879" cy="4079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6481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Сайты, рабочие тетради: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НИКО</a:t>
            </a:r>
          </a:p>
          <a:p>
            <a:r>
              <a:rPr lang="ru-RU" dirty="0"/>
              <a:t>«Образовательные тесты» </a:t>
            </a:r>
            <a:r>
              <a:rPr lang="ru-RU" dirty="0">
                <a:hlinkClick r:id="rId2"/>
              </a:rPr>
              <a:t>http://</a:t>
            </a:r>
            <a:r>
              <a:rPr lang="ru-RU" dirty="0" smtClean="0">
                <a:hlinkClick r:id="rId2"/>
              </a:rPr>
              <a:t>testedu.ru</a:t>
            </a:r>
            <a:endParaRPr lang="ru-RU" dirty="0" smtClean="0"/>
          </a:p>
          <a:p>
            <a:r>
              <a:rPr lang="ru-RU" dirty="0" err="1" smtClean="0"/>
              <a:t>Учи.ру</a:t>
            </a:r>
            <a:endParaRPr lang="ru-RU" dirty="0" smtClean="0"/>
          </a:p>
          <a:p>
            <a:r>
              <a:rPr lang="ru-RU" dirty="0" smtClean="0"/>
              <a:t>Типовые </a:t>
            </a:r>
            <a:r>
              <a:rPr lang="ru-RU" dirty="0"/>
              <a:t>задания по предметам издательства «Экзамен», рабочие тетради по предметам «Готовимся к Всероссийской проверочной работе» издательство «Просвещение».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17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Как помочь учащимся подготовиться к ВПР?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1106" y="1682917"/>
            <a:ext cx="8780565" cy="4595053"/>
          </a:xfrm>
        </p:spPr>
        <p:txBody>
          <a:bodyPr>
            <a:normAutofit fontScale="70000" lnSpcReduction="20000"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1. Составьте план подготовки по вашему предмету и расскажите о нем учащимся.</a:t>
            </a:r>
            <a:endParaRPr lang="ru-RU" sz="2300" dirty="0">
              <a:solidFill>
                <a:srgbClr val="002060"/>
              </a:solidFill>
            </a:endParaRPr>
          </a:p>
          <a:p>
            <a:r>
              <a:rPr lang="ru-RU" sz="2300" b="1" dirty="0">
                <a:solidFill>
                  <a:srgbClr val="002060"/>
                </a:solidFill>
              </a:rPr>
              <a:t>2. Дайте учащимся возможность оценить их достижения </a:t>
            </a:r>
            <a:r>
              <a:rPr lang="ru-RU" sz="2300" dirty="0">
                <a:solidFill>
                  <a:srgbClr val="002060"/>
                </a:solidFill>
              </a:rPr>
              <a:t>в </a:t>
            </a:r>
            <a:r>
              <a:rPr lang="ru-RU" sz="2300" b="1" dirty="0">
                <a:solidFill>
                  <a:srgbClr val="002060"/>
                </a:solidFill>
              </a:rPr>
              <a:t>учебе.</a:t>
            </a:r>
            <a:endParaRPr lang="ru-RU" sz="2300" dirty="0">
              <a:solidFill>
                <a:srgbClr val="002060"/>
              </a:solidFill>
            </a:endParaRPr>
          </a:p>
          <a:p>
            <a:r>
              <a:rPr lang="ru-RU" sz="2300" b="1" dirty="0">
                <a:solidFill>
                  <a:srgbClr val="002060"/>
                </a:solidFill>
              </a:rPr>
              <a:t>3. Не говорите</a:t>
            </a:r>
            <a:r>
              <a:rPr lang="ru-RU" sz="2300" dirty="0">
                <a:solidFill>
                  <a:srgbClr val="002060"/>
                </a:solidFill>
              </a:rPr>
              <a:t> </a:t>
            </a:r>
            <a:r>
              <a:rPr lang="ru-RU" sz="2300" b="1" dirty="0">
                <a:solidFill>
                  <a:srgbClr val="002060"/>
                </a:solidFill>
              </a:rPr>
              <a:t>с учащимися о ВПР слишком часто.</a:t>
            </a:r>
            <a:endParaRPr lang="ru-RU" sz="2300" dirty="0">
              <a:solidFill>
                <a:srgbClr val="002060"/>
              </a:solidFill>
            </a:endParaRPr>
          </a:p>
          <a:p>
            <a:r>
              <a:rPr lang="ru-RU" sz="2300" b="1" dirty="0">
                <a:solidFill>
                  <a:srgbClr val="002060"/>
                </a:solidFill>
              </a:rPr>
              <a:t>4. Используйте при изучении учебного материала различные педагогические технологии, методы</a:t>
            </a:r>
            <a:r>
              <a:rPr lang="ru-RU" sz="2300" dirty="0">
                <a:solidFill>
                  <a:srgbClr val="002060"/>
                </a:solidFill>
              </a:rPr>
              <a:t> </a:t>
            </a:r>
            <a:r>
              <a:rPr lang="ru-RU" sz="2300" b="1" dirty="0">
                <a:solidFill>
                  <a:srgbClr val="002060"/>
                </a:solidFill>
              </a:rPr>
              <a:t>и приемы.</a:t>
            </a:r>
            <a:endParaRPr lang="ru-RU" sz="2300" dirty="0">
              <a:solidFill>
                <a:srgbClr val="002060"/>
              </a:solidFill>
            </a:endParaRPr>
          </a:p>
          <a:p>
            <a:r>
              <a:rPr lang="ru-RU" sz="2300" b="1" dirty="0">
                <a:solidFill>
                  <a:srgbClr val="002060"/>
                </a:solidFill>
              </a:rPr>
              <a:t>5. «Скажи мне - и я забуду, учи меня - и я могу запомнить, вовлекай меня - и я научусь» (Б. Франклин).</a:t>
            </a:r>
            <a:endParaRPr lang="ru-RU" sz="2300" dirty="0">
              <a:solidFill>
                <a:srgbClr val="002060"/>
              </a:solidFill>
            </a:endParaRPr>
          </a:p>
          <a:p>
            <a:r>
              <a:rPr lang="ru-RU" sz="2300" b="1" dirty="0">
                <a:solidFill>
                  <a:srgbClr val="002060"/>
                </a:solidFill>
              </a:rPr>
              <a:t>6. Научите учащихся работать с критериями оценки заданий.</a:t>
            </a:r>
            <a:endParaRPr lang="ru-RU" sz="2300" dirty="0">
              <a:solidFill>
                <a:srgbClr val="002060"/>
              </a:solidFill>
            </a:endParaRPr>
          </a:p>
          <a:p>
            <a:r>
              <a:rPr lang="ru-RU" sz="2300" b="1" dirty="0">
                <a:solidFill>
                  <a:srgbClr val="002060"/>
                </a:solidFill>
              </a:rPr>
              <a:t>7. Не показывайте страха и беспокойства по поводу предстоящих ВПР.</a:t>
            </a:r>
            <a:endParaRPr lang="ru-RU" sz="2300" dirty="0">
              <a:solidFill>
                <a:srgbClr val="002060"/>
              </a:solidFill>
            </a:endParaRPr>
          </a:p>
          <a:p>
            <a:r>
              <a:rPr lang="ru-RU" sz="2300" b="1" dirty="0">
                <a:solidFill>
                  <a:srgbClr val="002060"/>
                </a:solidFill>
              </a:rPr>
              <a:t>8. Хвалите своих учеников.</a:t>
            </a:r>
            <a:endParaRPr lang="ru-RU" sz="2300" dirty="0">
              <a:solidFill>
                <a:srgbClr val="002060"/>
              </a:solidFill>
            </a:endParaRPr>
          </a:p>
          <a:p>
            <a:r>
              <a:rPr lang="ru-RU" sz="2300" b="1" dirty="0">
                <a:solidFill>
                  <a:srgbClr val="002060"/>
                </a:solidFill>
              </a:rPr>
              <a:t>9. Общайтесь с коллегами!</a:t>
            </a:r>
            <a:endParaRPr lang="ru-RU" sz="2300" dirty="0">
              <a:solidFill>
                <a:srgbClr val="002060"/>
              </a:solidFill>
            </a:endParaRPr>
          </a:p>
          <a:p>
            <a:r>
              <a:rPr lang="ru-RU" sz="2300" b="1" dirty="0">
                <a:solidFill>
                  <a:srgbClr val="002060"/>
                </a:solidFill>
              </a:rPr>
              <a:t>10. Обсуждайте с учащимися важность здорового образа жизни.</a:t>
            </a:r>
            <a:endParaRPr lang="ru-RU" sz="2300" dirty="0">
              <a:solidFill>
                <a:srgbClr val="002060"/>
              </a:solidFill>
            </a:endParaRPr>
          </a:p>
          <a:p>
            <a:r>
              <a:rPr lang="ru-RU" sz="2300" b="1" dirty="0">
                <a:solidFill>
                  <a:srgbClr val="002060"/>
                </a:solidFill>
              </a:rPr>
              <a:t>11. Поддерживайте </a:t>
            </a:r>
            <a:r>
              <a:rPr lang="ru-RU" sz="2300" b="1" dirty="0" err="1">
                <a:solidFill>
                  <a:srgbClr val="002060"/>
                </a:solidFill>
              </a:rPr>
              <a:t>внеучебные</a:t>
            </a:r>
            <a:r>
              <a:rPr lang="ru-RU" sz="2300" b="1" dirty="0">
                <a:solidFill>
                  <a:srgbClr val="002060"/>
                </a:solidFill>
              </a:rPr>
              <a:t> интересы учащихся.</a:t>
            </a:r>
            <a:endParaRPr lang="ru-RU" sz="2300" dirty="0">
              <a:solidFill>
                <a:srgbClr val="002060"/>
              </a:solidFill>
            </a:endParaRPr>
          </a:p>
          <a:p>
            <a:r>
              <a:rPr lang="ru-RU" sz="2300" b="1" dirty="0">
                <a:solidFill>
                  <a:srgbClr val="002060"/>
                </a:solidFill>
              </a:rPr>
              <a:t>12. Общайтесь с родителями и привлекайте их на свою сторону!</a:t>
            </a:r>
            <a:endParaRPr lang="ru-RU" sz="23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209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186519"/>
            <a:ext cx="8741739" cy="53817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chemeClr val="accent5">
                    <a:lumMod val="75000"/>
                  </a:schemeClr>
                </a:solidFill>
              </a:rPr>
              <a:t>Алгоритм подготовки к ВПР</a:t>
            </a: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- Выписать перечень планируемых результатов по предмету </a:t>
            </a:r>
            <a:r>
              <a:rPr lang="ru-RU" sz="2200" dirty="0" smtClean="0">
                <a:solidFill>
                  <a:srgbClr val="002060"/>
                </a:solidFill>
              </a:rPr>
              <a:t>русский язык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- Подобрать несколько заданий для проверки того, насколько усвоен каждый из этих предметов</a:t>
            </a:r>
            <a:r>
              <a:rPr lang="ru-RU" sz="2200" dirty="0" smtClean="0">
                <a:solidFill>
                  <a:srgbClr val="002060"/>
                </a:solidFill>
              </a:rPr>
              <a:t>.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- Провести повторение по разделам учебной предметной программы</a:t>
            </a:r>
            <a:r>
              <a:rPr lang="ru-RU" sz="2200" dirty="0" smtClean="0">
                <a:solidFill>
                  <a:srgbClr val="002060"/>
                </a:solidFill>
              </a:rPr>
              <a:t>.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- Выполнить несколько проверочных работ на все разделы программы, вместе обсуждать возможные стратегии выполнения работы, особенности формулировок заданий и т.д</a:t>
            </a:r>
            <a:r>
              <a:rPr lang="ru-RU" sz="2200" dirty="0" smtClean="0">
                <a:solidFill>
                  <a:srgbClr val="002060"/>
                </a:solidFill>
              </a:rPr>
              <a:t>.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- Вести учет выявленных пробелов для адресной помощи в ликвидации слабых сторон обучающихся.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536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Работа с учащимися, мотивированными к обучению: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выполнение </a:t>
            </a:r>
            <a:r>
              <a:rPr lang="ru-RU" sz="2400" dirty="0">
                <a:solidFill>
                  <a:srgbClr val="002060"/>
                </a:solidFill>
              </a:rPr>
              <a:t>нестандартных заданий сформулированных в нетрадиционной форме: на уроках и во внеурочное время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участие в дистанционных олимпиадах по предметам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проведение пробных проверочных работ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психологическая подготовка обучающихся к проведению ВПР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6864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Работа со слабыми учащимися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- </a:t>
            </a:r>
            <a:r>
              <a:rPr lang="ru-RU" sz="2400" dirty="0">
                <a:solidFill>
                  <a:srgbClr val="002060"/>
                </a:solidFill>
              </a:rPr>
              <a:t>проведение дополнительных групповых и индивидуальных занятий с учащимися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ежедневно на уроках проводить подготовку учащихся, совершенствовать методы и приёмы работы с текстовой информацией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 Психологическая подготовка обучающихся к проведению ВПР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3278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1 </a:t>
            </a:r>
          </a:p>
        </p:txBody>
      </p:sp>
      <p:pic>
        <p:nvPicPr>
          <p:cNvPr id="4" name="Объект 3" descr="https://fsd.multiurok.ru/html/2019/03/19/s_5c911e753fbbc/1117499_1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054" y="1270000"/>
            <a:ext cx="4337065" cy="54324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20403" y="1431714"/>
            <a:ext cx="6096000" cy="25772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задание направлено на формирование орфографической зоркости (раздел «Орфография»),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второе задание – на повторение материала из раздела «Фонетика»,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третье – из разделов «Части речи» и «Предложение»,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четвертое и шестое – из раздела «Части речи»,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пятое – из раздела «Состав слова».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366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sd.multiurok.ru/html/2019/03/19/s_5c911e753fbbc/1117499_2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791" y="2256122"/>
            <a:ext cx="2898897" cy="3881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024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sd.multiurok.ru/html/2019/03/19/s_5c911e753fbbc/1117499_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168" y="818866"/>
            <a:ext cx="8534232" cy="5390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3571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sd.multiurok.ru/html/2019/03/19/s_5c911e753fbbc/1117499_6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691" y="1930400"/>
            <a:ext cx="5523010" cy="4272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5666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sd.multiurok.ru/html/2019/03/19/s_5c911e753fbbc/1117499_7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679" y="1270000"/>
            <a:ext cx="8384107" cy="5127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051579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193</Words>
  <Application>Microsoft Office PowerPoint</Application>
  <PresentationFormat>Широкоэкранный</PresentationFormat>
  <Paragraphs>40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Грань</vt:lpstr>
      <vt:lpstr>Районное методическое объединение  «Практический опыт по подготовке к ВПР обучающихся 4 класса по русскому языку»</vt:lpstr>
      <vt:lpstr>Алгоритм подготовки к ВПР - Выписать перечень планируемых результатов по предмету русский язык  - Подобрать несколько заданий для проверки того, насколько усвоен каждый из этих предметов.  - Провести повторение по разделам учебной предметной программы.  - Выполнить несколько проверочных работ на все разделы программы, вместе обсуждать возможные стратегии выполнения работы, особенности формулировок заданий и т.д.  - Вести учет выявленных пробелов для адресной помощи в ликвидации слабых сторон обучающихся. </vt:lpstr>
      <vt:lpstr>Работа с учащимися, мотивированными к обучению: </vt:lpstr>
      <vt:lpstr>Работа со слабыми учащимися </vt:lpstr>
      <vt:lpstr>Работа 1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Сайты, рабочие тетради:</vt:lpstr>
      <vt:lpstr>Как помочь учащимся подготовиться к ВПР?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Районное методическое объединение  «Практический опыт по подготовке к ВПР обучающихся 4 класса по русскому языку»</dc:title>
  <dc:creator>User</dc:creator>
  <cp:lastModifiedBy>director_cro</cp:lastModifiedBy>
  <cp:revision>5</cp:revision>
  <dcterms:created xsi:type="dcterms:W3CDTF">2020-11-04T13:56:33Z</dcterms:created>
  <dcterms:modified xsi:type="dcterms:W3CDTF">2021-08-27T07:23:52Z</dcterms:modified>
</cp:coreProperties>
</file>