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0" r:id="rId3"/>
    <p:sldId id="259" r:id="rId4"/>
    <p:sldId id="261" r:id="rId5"/>
    <p:sldId id="258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BF116-CB1E-4592-ACEB-041A18BB3847}" type="datetimeFigureOut">
              <a:rPr lang="ru-RU" smtClean="0"/>
              <a:t>27.08.2021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88DF1-7B30-43A6-8829-27F9B581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455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3892" y="8685559"/>
            <a:ext cx="2972498" cy="45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62C05A8-6FEA-4910-B304-4237D05126B5}" type="slidenum">
              <a:rPr lang="ru-RU">
                <a:solidFill>
                  <a:srgbClr val="000000"/>
                </a:solidFill>
              </a:rPr>
              <a:pPr/>
              <a:t>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05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5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0" y="1447800"/>
            <a:ext cx="6400800" cy="2971800"/>
          </a:xfrm>
        </p:spPr>
        <p:txBody>
          <a:bodyPr>
            <a:normAutofit lnSpcReduction="1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Формирование </a:t>
            </a:r>
            <a:r>
              <a:rPr lang="ru-RU" b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естественнонаучной грамотности на уроках окружающего </a:t>
            </a:r>
            <a:r>
              <a:rPr lang="ru-RU" b="1" dirty="0" smtClean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мира через </a:t>
            </a:r>
            <a:r>
              <a:rPr lang="ru-RU" b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технологию развития критического </a:t>
            </a:r>
            <a:r>
              <a:rPr lang="ru-RU" b="1" dirty="0" smtClean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мышления</a:t>
            </a:r>
            <a:endParaRPr lang="ru-RU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5410200" y="5949147"/>
            <a:ext cx="3527425" cy="710779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274320" indent="-274320">
              <a:spcBef>
                <a:spcPct val="20000"/>
              </a:spcBef>
              <a:buClr>
                <a:srgbClr val="6EA0B0"/>
              </a:buClr>
              <a:buSzPct val="85000"/>
              <a:buFont typeface="Wingdings 2"/>
              <a:buNone/>
              <a:defRPr/>
            </a:pPr>
            <a:r>
              <a:rPr lang="ru-RU" sz="8000" dirty="0" err="1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Шорикова</a:t>
            </a:r>
            <a:r>
              <a:rPr lang="ru-RU" sz="8000" dirty="0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 Е.С.</a:t>
            </a:r>
          </a:p>
          <a:p>
            <a:pPr marL="274320" indent="-274320">
              <a:spcBef>
                <a:spcPct val="20000"/>
              </a:spcBef>
              <a:buClr>
                <a:srgbClr val="6EA0B0"/>
              </a:buClr>
              <a:buSzPct val="85000"/>
              <a:buFont typeface="Wingdings 2"/>
              <a:buNone/>
              <a:defRPr/>
            </a:pPr>
            <a:r>
              <a:rPr lang="ru-RU" sz="8000" dirty="0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МОУ «</a:t>
            </a:r>
            <a:r>
              <a:rPr lang="ru-RU" sz="8000" dirty="0" err="1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Пьянковская</a:t>
            </a:r>
            <a:r>
              <a:rPr lang="ru-RU" sz="8000" dirty="0" smtClean="0">
                <a:solidFill>
                  <a:prstClr val="black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itchFamily="18" charset="0"/>
              </a:rPr>
              <a:t> ООШ»</a:t>
            </a:r>
          </a:p>
          <a:p>
            <a:pPr>
              <a:spcBef>
                <a:spcPct val="20000"/>
              </a:spcBef>
              <a:buClr>
                <a:srgbClr val="6EA0B0"/>
              </a:buClr>
              <a:buSzPct val="85000"/>
              <a:defRPr/>
            </a:pPr>
            <a:endParaRPr lang="ru-RU" sz="2700" dirty="0" smtClean="0">
              <a:solidFill>
                <a:prstClr val="black"/>
              </a:solidFill>
              <a:latin typeface="Georgia"/>
            </a:endParaRPr>
          </a:p>
          <a:p>
            <a:pPr marL="274320" indent="-274320">
              <a:spcBef>
                <a:spcPct val="20000"/>
              </a:spcBef>
              <a:buClr>
                <a:srgbClr val="6EA0B0"/>
              </a:buClr>
              <a:buSzPct val="85000"/>
              <a:buFont typeface="Wingdings 2"/>
              <a:buChar char=""/>
              <a:defRPr/>
            </a:pPr>
            <a:endParaRPr lang="ru-RU" sz="2700" dirty="0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592433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8303" y="838200"/>
            <a:ext cx="7696200" cy="44497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4800" b="1" i="1" kern="10" dirty="0">
                <a:ln w="9525">
                  <a:round/>
                  <a:headEnd/>
                  <a:tailEnd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Arial"/>
              </a:rPr>
              <a:t>Размышляйте над этим...</a:t>
            </a:r>
          </a:p>
          <a:p>
            <a:pPr marL="0" indent="0" eaLnBrk="1" hangingPunct="1">
              <a:buFontTx/>
              <a:buNone/>
              <a:defRPr/>
            </a:pPr>
            <a:endParaRPr lang="ru-RU" sz="4800" b="1" i="1" kern="10" dirty="0" smtClean="0">
              <a:ln w="9525">
                <a:round/>
                <a:headEnd/>
                <a:tailEnd/>
              </a:ln>
              <a:solidFill>
                <a:schemeClr val="bg2">
                  <a:lumMod val="10000"/>
                </a:schemeClr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PT Astra Serif" panose="020A0603040505020204" pitchFamily="18" charset="-52"/>
              <a:ea typeface="PT Astra Serif" panose="020A0603040505020204" pitchFamily="18" charset="-52"/>
              <a:cs typeface="Arial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4800" b="1" i="1" kern="10" dirty="0" smtClean="0">
                <a:ln w="9525">
                  <a:round/>
                  <a:headEnd/>
                  <a:tailEnd/>
                </a:ln>
                <a:solidFill>
                  <a:schemeClr val="bg2">
                    <a:lumMod val="10000"/>
                  </a:schemeClr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PT Astra Serif" panose="020A0603040505020204" pitchFamily="18" charset="-52"/>
                <a:ea typeface="PT Astra Serif" panose="020A0603040505020204" pitchFamily="18" charset="-52"/>
                <a:cs typeface="Arial"/>
              </a:rPr>
              <a:t>Только критически !</a:t>
            </a:r>
            <a:endParaRPr lang="ru-RU" dirty="0">
              <a:solidFill>
                <a:schemeClr val="bg2">
                  <a:lumMod val="10000"/>
                </a:schemeClr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8969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6477000" cy="1143000"/>
          </a:xfrm>
        </p:spPr>
        <p:txBody>
          <a:bodyPr>
            <a:noAutofit/>
          </a:bodyPr>
          <a:lstStyle/>
          <a:p>
            <a:r>
              <a:rPr lang="ru-RU" altLang="ru-RU" sz="3200" b="1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Особенности </a:t>
            </a:r>
            <a:br>
              <a:rPr lang="ru-RU" altLang="ru-RU" sz="3200" b="1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altLang="ru-RU" sz="3200" b="1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критического мышления: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2667000" y="1828800"/>
            <a:ext cx="6248400" cy="4221163"/>
          </a:xfrm>
        </p:spPr>
        <p:txBody>
          <a:bodyPr>
            <a:normAutofit/>
          </a:bodyPr>
          <a:lstStyle/>
          <a:p>
            <a:r>
              <a:rPr lang="ru-RU" altLang="ru-RU" sz="3600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 </a:t>
            </a:r>
            <a:r>
              <a:rPr lang="ru-RU" altLang="ru-RU" sz="3600" dirty="0" err="1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оценочность</a:t>
            </a:r>
            <a:r>
              <a:rPr lang="ru-RU" altLang="ru-RU" sz="3600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,</a:t>
            </a:r>
          </a:p>
          <a:p>
            <a:r>
              <a:rPr lang="ru-RU" altLang="ru-RU" sz="3600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  открытость новым идеям,</a:t>
            </a:r>
          </a:p>
          <a:p>
            <a:r>
              <a:rPr lang="ru-RU" altLang="ru-RU" sz="3600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  собственное мнение,</a:t>
            </a:r>
          </a:p>
          <a:p>
            <a:r>
              <a:rPr lang="ru-RU" altLang="ru-RU" sz="3600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  рефлексия собственных суждений.</a:t>
            </a:r>
          </a:p>
        </p:txBody>
      </p:sp>
    </p:spTree>
    <p:extLst>
      <p:ext uri="{BB962C8B-B14F-4D97-AF65-F5344CB8AC3E}">
        <p14:creationId xmlns:p14="http://schemas.microsoft.com/office/powerpoint/2010/main" val="26810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3" name="Rectangle 3"/>
          <p:cNvSpPr>
            <a:spLocks noGrp="1" noChangeArrowheads="1"/>
          </p:cNvSpPr>
          <p:nvPr>
            <p:ph idx="1"/>
          </p:nvPr>
        </p:nvSpPr>
        <p:spPr>
          <a:xfrm>
            <a:off x="2514600" y="838200"/>
            <a:ext cx="6450013" cy="4752975"/>
          </a:xfrm>
        </p:spPr>
        <p:txBody>
          <a:bodyPr>
            <a:normAutofit lnSpcReduction="10000"/>
          </a:bodyPr>
          <a:lstStyle/>
          <a:p>
            <a:pPr marL="0" indent="0" algn="just">
              <a:buFontTx/>
              <a:buNone/>
              <a:defRPr/>
            </a:pP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0000FF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rial" pitchFamily="34" charset="0"/>
              </a:rPr>
              <a:t>Цель </a:t>
            </a:r>
            <a:r>
              <a:rPr lang="ru-RU" b="1" dirty="0">
                <a:solidFill>
                  <a:srgbClr val="0000FF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rial" pitchFamily="34" charset="0"/>
              </a:rPr>
              <a:t>данной технологии</a:t>
            </a:r>
            <a:r>
              <a:rPr lang="ru-RU" b="1" dirty="0">
                <a:latin typeface="PT Astra Serif" panose="020A0603040505020204" pitchFamily="18" charset="-52"/>
                <a:ea typeface="PT Astra Serif" panose="020A0603040505020204" pitchFamily="18" charset="-52"/>
                <a:cs typeface="Arial" pitchFamily="34" charset="0"/>
              </a:rPr>
              <a:t> </a:t>
            </a:r>
            <a:r>
              <a:rPr lang="ru-RU" dirty="0">
                <a:latin typeface="PT Astra Serif" panose="020A0603040505020204" pitchFamily="18" charset="-52"/>
                <a:ea typeface="PT Astra Serif" panose="020A0603040505020204" pitchFamily="18" charset="-52"/>
                <a:cs typeface="Arial" pitchFamily="34" charset="0"/>
              </a:rPr>
              <a:t>- развитие мыслительных навыков учащихся, необходимых не только в </a:t>
            </a: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Arial" pitchFamily="34" charset="0"/>
              </a:rPr>
              <a:t>учёбе</a:t>
            </a:r>
            <a:r>
              <a:rPr lang="ru-RU" dirty="0">
                <a:latin typeface="PT Astra Serif" panose="020A0603040505020204" pitchFamily="18" charset="-52"/>
                <a:ea typeface="PT Astra Serif" panose="020A0603040505020204" pitchFamily="18" charset="-52"/>
                <a:cs typeface="Arial" pitchFamily="34" charset="0"/>
              </a:rPr>
              <a:t>, но и в обычной жизни (умение принимать взвешенные решения, работать с информацией, анализировать различные стороны </a:t>
            </a: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  <a:cs typeface="Arial" pitchFamily="34" charset="0"/>
              </a:rPr>
              <a:t>явлений </a:t>
            </a:r>
            <a:r>
              <a:rPr lang="ru-RU" dirty="0">
                <a:latin typeface="PT Astra Serif" panose="020A0603040505020204" pitchFamily="18" charset="-52"/>
                <a:ea typeface="PT Astra Serif" panose="020A0603040505020204" pitchFamily="18" charset="-52"/>
                <a:cs typeface="Arial" pitchFamily="34" charset="0"/>
              </a:rPr>
              <a:t>и т.п.).</a:t>
            </a:r>
          </a:p>
          <a:p>
            <a:pPr>
              <a:defRPr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0380695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457200"/>
            <a:ext cx="6985000" cy="1143000"/>
          </a:xfrm>
          <a:extLst/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Основа ТРКМ</a:t>
            </a:r>
          </a:p>
        </p:txBody>
      </p:sp>
      <p:sp>
        <p:nvSpPr>
          <p:cNvPr id="63491" name="Line 14"/>
          <p:cNvSpPr>
            <a:spLocks noChangeShapeType="1"/>
          </p:cNvSpPr>
          <p:nvPr/>
        </p:nvSpPr>
        <p:spPr bwMode="auto">
          <a:xfrm>
            <a:off x="1763713" y="1557338"/>
            <a:ext cx="0" cy="1371600"/>
          </a:xfrm>
          <a:prstGeom prst="line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3492" name="Line 15"/>
          <p:cNvSpPr>
            <a:spLocks noChangeShapeType="1"/>
          </p:cNvSpPr>
          <p:nvPr/>
        </p:nvSpPr>
        <p:spPr bwMode="auto">
          <a:xfrm>
            <a:off x="684213" y="2420938"/>
            <a:ext cx="8459787" cy="0"/>
          </a:xfrm>
          <a:prstGeom prst="line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62818" y="1341597"/>
            <a:ext cx="7902575" cy="411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s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s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s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s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s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s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endParaRPr lang="ru-RU" b="1" kern="0" dirty="0" smtClean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6161088" y="4205593"/>
            <a:ext cx="2803525" cy="52780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5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РЕФЛЕКСИЯ</a:t>
            </a:r>
            <a:endParaRPr lang="ru-RU" sz="25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452438" y="4207292"/>
            <a:ext cx="2684462" cy="52780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ВЫЗОВ</a:t>
            </a:r>
            <a:endParaRPr lang="ru-RU" sz="25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AutoShape 14"/>
          <p:cNvCxnSpPr>
            <a:cxnSpLocks noChangeShapeType="1"/>
            <a:stCxn id="19" idx="1"/>
            <a:endCxn id="13" idx="0"/>
          </p:cNvCxnSpPr>
          <p:nvPr/>
        </p:nvCxnSpPr>
        <p:spPr bwMode="auto">
          <a:xfrm rot="10800000" flipV="1">
            <a:off x="1794669" y="2921476"/>
            <a:ext cx="1459706" cy="1285815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15"/>
          <p:cNvCxnSpPr>
            <a:cxnSpLocks noChangeShapeType="1"/>
            <a:stCxn id="19" idx="3"/>
            <a:endCxn id="12" idx="0"/>
          </p:cNvCxnSpPr>
          <p:nvPr/>
        </p:nvCxnSpPr>
        <p:spPr bwMode="auto">
          <a:xfrm>
            <a:off x="6062663" y="2921477"/>
            <a:ext cx="1500188" cy="1284116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6" name="Group 18"/>
          <p:cNvGrpSpPr>
            <a:grpSpLocks/>
          </p:cNvGrpSpPr>
          <p:nvPr/>
        </p:nvGrpSpPr>
        <p:grpSpPr bwMode="auto">
          <a:xfrm>
            <a:off x="3268663" y="3823494"/>
            <a:ext cx="2808287" cy="904875"/>
            <a:chOff x="1973" y="1488"/>
            <a:chExt cx="1769" cy="570"/>
          </a:xfrm>
        </p:grpSpPr>
        <p:sp>
          <p:nvSpPr>
            <p:cNvPr id="289805" name="AutoShape 8"/>
            <p:cNvSpPr>
              <a:spLocks noChangeArrowheads="1"/>
            </p:cNvSpPr>
            <p:nvPr/>
          </p:nvSpPr>
          <p:spPr bwMode="auto">
            <a:xfrm>
              <a:off x="1973" y="1726"/>
              <a:ext cx="1769" cy="33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FF99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rgbClr val="FFBF9F"/>
              </a:outerShdw>
            </a:effec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5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ОСМЫСЛЕНИЕ</a:t>
              </a:r>
              <a:endParaRPr lang="ru-RU" sz="25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502" name="Line 16"/>
            <p:cNvSpPr>
              <a:spLocks noChangeShapeType="1"/>
            </p:cNvSpPr>
            <p:nvPr/>
          </p:nvSpPr>
          <p:spPr bwMode="auto">
            <a:xfrm>
              <a:off x="2832" y="1488"/>
              <a:ext cx="0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>
              <a:outerShdw dist="107763" dir="2700000" algn="ctr" rotWithShape="0">
                <a:srgbClr val="FFBF9F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254375" y="2444750"/>
            <a:ext cx="2808288" cy="95345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3DFF3D"/>
              </a:gs>
              <a:gs pos="50000">
                <a:srgbClr val="FFFFFF"/>
              </a:gs>
              <a:gs pos="100000">
                <a:srgbClr val="3DFF3D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Arial" pitchFamily="34" charset="0"/>
              </a:rPr>
              <a:t>Трехфазная структура урока</a:t>
            </a:r>
          </a:p>
        </p:txBody>
      </p:sp>
    </p:spTree>
    <p:extLst>
      <p:ext uri="{BB962C8B-B14F-4D97-AF65-F5344CB8AC3E}">
        <p14:creationId xmlns:p14="http://schemas.microsoft.com/office/powerpoint/2010/main" val="357508093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2" grpId="0" animBg="1" autoUpdateAnimBg="0"/>
      <p:bldP spid="13" grpId="0" animBg="1" autoUpdateAnimBg="0"/>
      <p:bldP spid="1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152400"/>
            <a:ext cx="5791200" cy="944562"/>
          </a:xfrm>
        </p:spPr>
        <p:txBody>
          <a:bodyPr/>
          <a:lstStyle/>
          <a:p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Кластер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User\Desktop\РМО\IMG_20201110_23561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" b="20979"/>
          <a:stretch/>
        </p:blipFill>
        <p:spPr bwMode="auto">
          <a:xfrm>
            <a:off x="2438400" y="1066800"/>
            <a:ext cx="4495800" cy="277587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РМО\IMG_20201110_23565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5" b="23292"/>
          <a:stretch/>
        </p:blipFill>
        <p:spPr bwMode="auto">
          <a:xfrm>
            <a:off x="4053348" y="3962400"/>
            <a:ext cx="4953000" cy="271186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35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1800" y="152400"/>
            <a:ext cx="5791200" cy="944562"/>
          </a:xfrm>
        </p:spPr>
        <p:txBody>
          <a:bodyPr/>
          <a:lstStyle/>
          <a:p>
            <a:r>
              <a:rPr lang="ru-RU" b="1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Корзина идей</a:t>
            </a:r>
            <a:endParaRPr lang="ru-RU" dirty="0"/>
          </a:p>
        </p:txBody>
      </p:sp>
      <p:pic>
        <p:nvPicPr>
          <p:cNvPr id="2050" name="Picture 2" descr="C:\Users\User\Desktop\РМО\IMG_20201109_1359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371600"/>
            <a:ext cx="6034617" cy="45259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18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65532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/>
              </a:rPr>
              <a:t>«ФИШНБОУН» или «РЫБИЙ СКЕЛЕТ»</a:t>
            </a:r>
            <a:endParaRPr lang="ru-RU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3074" name="Picture 2" descr="C:\Users\User\Desktop\РМО\IMG_20201109_1351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2151" r="6158" b="4594"/>
          <a:stretch/>
        </p:blipFill>
        <p:spPr bwMode="auto">
          <a:xfrm>
            <a:off x="3048000" y="1769807"/>
            <a:ext cx="5855110" cy="468998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259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6553200" cy="7874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Georgia"/>
                <a:ea typeface="Times New Roman"/>
                <a:cs typeface="Times New Roman"/>
              </a:rPr>
              <a:t>Таблица </a:t>
            </a:r>
            <a:r>
              <a:rPr lang="ru-RU" dirty="0">
                <a:solidFill>
                  <a:srgbClr val="000000"/>
                </a:solidFill>
                <a:latin typeface="Georgia"/>
                <a:ea typeface="Times New Roman"/>
                <a:cs typeface="Times New Roman"/>
              </a:rPr>
              <a:t>– </a:t>
            </a:r>
            <a:r>
              <a:rPr lang="ru-RU" b="1" dirty="0">
                <a:solidFill>
                  <a:srgbClr val="000000"/>
                </a:solidFill>
                <a:latin typeface="Georgia"/>
                <a:ea typeface="Times New Roman"/>
                <a:cs typeface="Times New Roman"/>
              </a:rPr>
              <a:t>ЗХУ</a:t>
            </a:r>
            <a:endParaRPr lang="ru-RU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4098" name="Picture 2" descr="C:\Users\User\Desktop\РМО\IMG_20201109_1353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t="2963" r="4890" b="14275"/>
          <a:stretch/>
        </p:blipFill>
        <p:spPr bwMode="auto">
          <a:xfrm>
            <a:off x="3733800" y="1106126"/>
            <a:ext cx="4558891" cy="5523271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011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6553200" cy="7874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Georgia"/>
                <a:ea typeface="Times New Roman"/>
                <a:cs typeface="Times New Roman"/>
              </a:rPr>
              <a:t>Бортовые журналы</a:t>
            </a:r>
            <a:endParaRPr lang="ru-RU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5122" name="Picture 2" descr="C:\Users\User\Desktop\РМО\IMG_20201109_1348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066800"/>
            <a:ext cx="4165600" cy="31242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РМО\IMG_20201109_1349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42544"/>
            <a:ext cx="4191000" cy="31432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279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106</Words>
  <Application>Microsoft Office PowerPoint</Application>
  <PresentationFormat>Экран (4:3)</PresentationFormat>
  <Paragraphs>23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Georgia</vt:lpstr>
      <vt:lpstr>PT Astra Serif</vt:lpstr>
      <vt:lpstr>Times New Roman</vt:lpstr>
      <vt:lpstr>Wingdings 2</vt:lpstr>
      <vt:lpstr>Office Theme</vt:lpstr>
      <vt:lpstr>Презентация PowerPoint</vt:lpstr>
      <vt:lpstr>Особенности  критического мышления:</vt:lpstr>
      <vt:lpstr>Презентация PowerPoint</vt:lpstr>
      <vt:lpstr>Основа ТРКМ</vt:lpstr>
      <vt:lpstr>Кластер </vt:lpstr>
      <vt:lpstr>Корзина идей</vt:lpstr>
      <vt:lpstr>«ФИШНБОУН» или «РЫБИЙ СКЕЛЕТ»</vt:lpstr>
      <vt:lpstr>Таблица – ЗХУ</vt:lpstr>
      <vt:lpstr>Бортовые журналы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director_cro</cp:lastModifiedBy>
  <cp:revision>15</cp:revision>
  <dcterms:created xsi:type="dcterms:W3CDTF">2013-10-20T14:43:13Z</dcterms:created>
  <dcterms:modified xsi:type="dcterms:W3CDTF">2021-08-27T07:23:13Z</dcterms:modified>
</cp:coreProperties>
</file>