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98C6A7-DCE1-46DF-AE2D-BB986471CAD2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7392C1-066C-4F90-8B58-0DF11B84CC0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00000"/>
            </a:lnSpc>
          </a:pPr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Недостаточно владеют смысловым чтением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186463E1-0E7D-478D-A54F-5422021EDB74}" type="parTrans" cxnId="{C9F34DC9-4002-4514-8AB1-EA3A29107CE5}">
      <dgm:prSet/>
      <dgm:spPr/>
      <dgm:t>
        <a:bodyPr/>
        <a:lstStyle/>
        <a:p>
          <a:endParaRPr lang="ru-RU"/>
        </a:p>
      </dgm:t>
    </dgm:pt>
    <dgm:pt modelId="{F685555B-D6B9-42CD-86D7-9E6B7F2CF439}" type="sibTrans" cxnId="{C9F34DC9-4002-4514-8AB1-EA3A29107CE5}">
      <dgm:prSet/>
      <dgm:spPr/>
      <dgm:t>
        <a:bodyPr/>
        <a:lstStyle/>
        <a:p>
          <a:endParaRPr lang="ru-RU"/>
        </a:p>
      </dgm:t>
    </dgm:pt>
    <dgm:pt modelId="{8F4B661D-1AA1-4335-8F4C-CDB6BA72F0AF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Затрудняются в решении задач, требующих анализа, обобщения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3967DE2E-1F9A-49CE-BAB5-C93A44657217}" type="parTrans" cxnId="{90902C9F-1F59-4AEE-82A5-9A9AC62CEC51}">
      <dgm:prSet/>
      <dgm:spPr/>
      <dgm:t>
        <a:bodyPr/>
        <a:lstStyle/>
        <a:p>
          <a:endParaRPr lang="ru-RU"/>
        </a:p>
      </dgm:t>
    </dgm:pt>
    <dgm:pt modelId="{5401E8CE-D4E5-4E6D-A022-DBDE449BE91D}" type="sibTrans" cxnId="{90902C9F-1F59-4AEE-82A5-9A9AC62CEC51}">
      <dgm:prSet/>
      <dgm:spPr/>
      <dgm:t>
        <a:bodyPr/>
        <a:lstStyle/>
        <a:p>
          <a:endParaRPr lang="ru-RU"/>
        </a:p>
      </dgm:t>
    </dgm:pt>
    <dgm:pt modelId="{21DAA1F3-C375-4CEE-BDA4-9B1F24D27F4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Не справляются  с задачами на  интерпретацию информации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A1CEE71C-4228-4EBB-96AC-109617529007}" type="parTrans" cxnId="{574D2752-4F52-4724-9CD0-35122068333C}">
      <dgm:prSet/>
      <dgm:spPr/>
      <dgm:t>
        <a:bodyPr/>
        <a:lstStyle/>
        <a:p>
          <a:endParaRPr lang="ru-RU"/>
        </a:p>
      </dgm:t>
    </dgm:pt>
    <dgm:pt modelId="{7C3CDB3A-580E-4D80-B853-DA392E8570BD}" type="sibTrans" cxnId="{574D2752-4F52-4724-9CD0-35122068333C}">
      <dgm:prSet/>
      <dgm:spPr/>
      <dgm:t>
        <a:bodyPr/>
        <a:lstStyle/>
        <a:p>
          <a:endParaRPr lang="ru-RU"/>
        </a:p>
      </dgm:t>
    </dgm:pt>
    <dgm:pt modelId="{25551405-439C-4417-9001-8963A0424900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Не  умеют высказывать предположения , строить доказательства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BBFEC8D6-AEC7-40A7-AB29-800587EAD030}" type="parTrans" cxnId="{CB9B41F8-21EA-4207-9236-949FE312B3C2}">
      <dgm:prSet/>
      <dgm:spPr/>
      <dgm:t>
        <a:bodyPr/>
        <a:lstStyle/>
        <a:p>
          <a:endParaRPr lang="ru-RU"/>
        </a:p>
      </dgm:t>
    </dgm:pt>
    <dgm:pt modelId="{D3B67BB6-2383-4B0B-AE03-65ED5BCA9D9E}" type="sibTrans" cxnId="{CB9B41F8-21EA-4207-9236-949FE312B3C2}">
      <dgm:prSet/>
      <dgm:spPr/>
      <dgm:t>
        <a:bodyPr/>
        <a:lstStyle/>
        <a:p>
          <a:endParaRPr lang="ru-RU"/>
        </a:p>
      </dgm:t>
    </dgm:pt>
    <dgm:pt modelId="{FAFE5B9A-A8A6-49CD-8683-7385D4FA5D36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Недостаточно сформировано умение работать с моделями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69654F69-CA33-45B0-9633-ACE7B6098F2E}" type="parTrans" cxnId="{794647CA-9D2F-429B-A5C9-2555ABCC99CD}">
      <dgm:prSet/>
      <dgm:spPr/>
      <dgm:t>
        <a:bodyPr/>
        <a:lstStyle/>
        <a:p>
          <a:endParaRPr lang="ru-RU"/>
        </a:p>
      </dgm:t>
    </dgm:pt>
    <dgm:pt modelId="{5B5B6E4F-4689-4167-9448-771EBE21B94F}" type="sibTrans" cxnId="{794647CA-9D2F-429B-A5C9-2555ABCC99CD}">
      <dgm:prSet/>
      <dgm:spPr/>
      <dgm:t>
        <a:bodyPr/>
        <a:lstStyle/>
        <a:p>
          <a:endParaRPr lang="ru-RU"/>
        </a:p>
      </dgm:t>
    </dgm:pt>
    <dgm:pt modelId="{C2690E19-B76B-47C0-9F3C-2E6E3006C1DE}" type="pres">
      <dgm:prSet presAssocID="{B698C6A7-DCE1-46DF-AE2D-BB986471CAD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86B35C-8FC5-4520-B4C0-7C0FC5B32CF1}" type="pres">
      <dgm:prSet presAssocID="{D27392C1-066C-4F90-8B58-0DF11B84CC02}" presName="node" presStyleLbl="node1" presStyleIdx="0" presStyleCnt="5" custLinFactNeighborX="906" custLinFactNeighborY="-44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2C4F4-F805-41DC-A79F-E6DC0854F27F}" type="pres">
      <dgm:prSet presAssocID="{F685555B-D6B9-42CD-86D7-9E6B7F2CF439}" presName="sibTrans" presStyleCnt="0"/>
      <dgm:spPr/>
    </dgm:pt>
    <dgm:pt modelId="{3A7CEF5E-9362-45A4-8C72-8AB753281275}" type="pres">
      <dgm:prSet presAssocID="{8F4B661D-1AA1-4335-8F4C-CDB6BA72F0AF}" presName="node" presStyleLbl="node1" presStyleIdx="1" presStyleCnt="5" custLinFactNeighborX="905" custLinFactNeighborY="32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860434-B082-49F6-8088-B082B699DE13}" type="pres">
      <dgm:prSet presAssocID="{5401E8CE-D4E5-4E6D-A022-DBDE449BE91D}" presName="sibTrans" presStyleCnt="0"/>
      <dgm:spPr/>
    </dgm:pt>
    <dgm:pt modelId="{1FE15D03-977A-44E6-8FF3-D67791296805}" type="pres">
      <dgm:prSet presAssocID="{21DAA1F3-C375-4CEE-BDA4-9B1F24D27F42}" presName="node" presStyleLbl="node1" presStyleIdx="2" presStyleCnt="5" custLinFactNeighborX="-1998" custLinFactNeighborY="-48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182A9-9B32-42A7-9502-2751B0428FE6}" type="pres">
      <dgm:prSet presAssocID="{7C3CDB3A-580E-4D80-B853-DA392E8570BD}" presName="sibTrans" presStyleCnt="0"/>
      <dgm:spPr/>
    </dgm:pt>
    <dgm:pt modelId="{9B302198-7D94-4350-AFB3-43F041850308}" type="pres">
      <dgm:prSet presAssocID="{25551405-439C-4417-9001-8963A0424900}" presName="node" presStyleLbl="node1" presStyleIdx="3" presStyleCnt="5" custLinFactNeighborX="-25694" custLinFactNeighborY="34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F1082-228F-4D13-9E87-0D081A12BDEC}" type="pres">
      <dgm:prSet presAssocID="{D3B67BB6-2383-4B0B-AE03-65ED5BCA9D9E}" presName="sibTrans" presStyleCnt="0"/>
      <dgm:spPr/>
    </dgm:pt>
    <dgm:pt modelId="{5649EA82-A394-4153-A6D0-9AD49A52AF75}" type="pres">
      <dgm:prSet presAssocID="{FAFE5B9A-A8A6-49CD-8683-7385D4FA5D36}" presName="node" presStyleLbl="node1" presStyleIdx="4" presStyleCnt="5" custLinFactNeighborX="19853" custLinFactNeighborY="38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4D2752-4F52-4724-9CD0-35122068333C}" srcId="{B698C6A7-DCE1-46DF-AE2D-BB986471CAD2}" destId="{21DAA1F3-C375-4CEE-BDA4-9B1F24D27F42}" srcOrd="2" destOrd="0" parTransId="{A1CEE71C-4228-4EBB-96AC-109617529007}" sibTransId="{7C3CDB3A-580E-4D80-B853-DA392E8570BD}"/>
    <dgm:cxn modelId="{5BAA0E2A-090F-4956-9A3C-0DEF2538EB53}" type="presOf" srcId="{21DAA1F3-C375-4CEE-BDA4-9B1F24D27F42}" destId="{1FE15D03-977A-44E6-8FF3-D67791296805}" srcOrd="0" destOrd="0" presId="urn:microsoft.com/office/officeart/2005/8/layout/default#1"/>
    <dgm:cxn modelId="{90902C9F-1F59-4AEE-82A5-9A9AC62CEC51}" srcId="{B698C6A7-DCE1-46DF-AE2D-BB986471CAD2}" destId="{8F4B661D-1AA1-4335-8F4C-CDB6BA72F0AF}" srcOrd="1" destOrd="0" parTransId="{3967DE2E-1F9A-49CE-BAB5-C93A44657217}" sibTransId="{5401E8CE-D4E5-4E6D-A022-DBDE449BE91D}"/>
    <dgm:cxn modelId="{0B162AB6-8D8B-441F-9DC2-5AC92D4CC651}" type="presOf" srcId="{D27392C1-066C-4F90-8B58-0DF11B84CC02}" destId="{7C86B35C-8FC5-4520-B4C0-7C0FC5B32CF1}" srcOrd="0" destOrd="0" presId="urn:microsoft.com/office/officeart/2005/8/layout/default#1"/>
    <dgm:cxn modelId="{C9F34DC9-4002-4514-8AB1-EA3A29107CE5}" srcId="{B698C6A7-DCE1-46DF-AE2D-BB986471CAD2}" destId="{D27392C1-066C-4F90-8B58-0DF11B84CC02}" srcOrd="0" destOrd="0" parTransId="{186463E1-0E7D-478D-A54F-5422021EDB74}" sibTransId="{F685555B-D6B9-42CD-86D7-9E6B7F2CF439}"/>
    <dgm:cxn modelId="{794647CA-9D2F-429B-A5C9-2555ABCC99CD}" srcId="{B698C6A7-DCE1-46DF-AE2D-BB986471CAD2}" destId="{FAFE5B9A-A8A6-49CD-8683-7385D4FA5D36}" srcOrd="4" destOrd="0" parTransId="{69654F69-CA33-45B0-9633-ACE7B6098F2E}" sibTransId="{5B5B6E4F-4689-4167-9448-771EBE21B94F}"/>
    <dgm:cxn modelId="{CB9B41F8-21EA-4207-9236-949FE312B3C2}" srcId="{B698C6A7-DCE1-46DF-AE2D-BB986471CAD2}" destId="{25551405-439C-4417-9001-8963A0424900}" srcOrd="3" destOrd="0" parTransId="{BBFEC8D6-AEC7-40A7-AB29-800587EAD030}" sibTransId="{D3B67BB6-2383-4B0B-AE03-65ED5BCA9D9E}"/>
    <dgm:cxn modelId="{D03D9E2C-D5A4-409A-8A39-3A2D679AA689}" type="presOf" srcId="{B698C6A7-DCE1-46DF-AE2D-BB986471CAD2}" destId="{C2690E19-B76B-47C0-9F3C-2E6E3006C1DE}" srcOrd="0" destOrd="0" presId="urn:microsoft.com/office/officeart/2005/8/layout/default#1"/>
    <dgm:cxn modelId="{C589E93E-A4E3-4096-856C-A4DFEADD91BE}" type="presOf" srcId="{FAFE5B9A-A8A6-49CD-8683-7385D4FA5D36}" destId="{5649EA82-A394-4153-A6D0-9AD49A52AF75}" srcOrd="0" destOrd="0" presId="urn:microsoft.com/office/officeart/2005/8/layout/default#1"/>
    <dgm:cxn modelId="{F270B5FD-410B-4CD4-8333-C1298928505E}" type="presOf" srcId="{25551405-439C-4417-9001-8963A0424900}" destId="{9B302198-7D94-4350-AFB3-43F041850308}" srcOrd="0" destOrd="0" presId="urn:microsoft.com/office/officeart/2005/8/layout/default#1"/>
    <dgm:cxn modelId="{8017CA2A-D7A8-4588-8ABA-B9D68282DB25}" type="presOf" srcId="{8F4B661D-1AA1-4335-8F4C-CDB6BA72F0AF}" destId="{3A7CEF5E-9362-45A4-8C72-8AB753281275}" srcOrd="0" destOrd="0" presId="urn:microsoft.com/office/officeart/2005/8/layout/default#1"/>
    <dgm:cxn modelId="{9F4AED4D-B46B-4A9C-96E0-226428ACF06A}" type="presParOf" srcId="{C2690E19-B76B-47C0-9F3C-2E6E3006C1DE}" destId="{7C86B35C-8FC5-4520-B4C0-7C0FC5B32CF1}" srcOrd="0" destOrd="0" presId="urn:microsoft.com/office/officeart/2005/8/layout/default#1"/>
    <dgm:cxn modelId="{7E96E333-A067-4F22-B158-E67311D32850}" type="presParOf" srcId="{C2690E19-B76B-47C0-9F3C-2E6E3006C1DE}" destId="{E272C4F4-F805-41DC-A79F-E6DC0854F27F}" srcOrd="1" destOrd="0" presId="urn:microsoft.com/office/officeart/2005/8/layout/default#1"/>
    <dgm:cxn modelId="{06980776-7068-4C25-8A98-40123ED2ED35}" type="presParOf" srcId="{C2690E19-B76B-47C0-9F3C-2E6E3006C1DE}" destId="{3A7CEF5E-9362-45A4-8C72-8AB753281275}" srcOrd="2" destOrd="0" presId="urn:microsoft.com/office/officeart/2005/8/layout/default#1"/>
    <dgm:cxn modelId="{C07367C9-DC15-49FF-B2AF-77BE6D364291}" type="presParOf" srcId="{C2690E19-B76B-47C0-9F3C-2E6E3006C1DE}" destId="{0A860434-B082-49F6-8088-B082B699DE13}" srcOrd="3" destOrd="0" presId="urn:microsoft.com/office/officeart/2005/8/layout/default#1"/>
    <dgm:cxn modelId="{EDC46FA1-A91E-4901-ACED-4C96F237EA1A}" type="presParOf" srcId="{C2690E19-B76B-47C0-9F3C-2E6E3006C1DE}" destId="{1FE15D03-977A-44E6-8FF3-D67791296805}" srcOrd="4" destOrd="0" presId="urn:microsoft.com/office/officeart/2005/8/layout/default#1"/>
    <dgm:cxn modelId="{F5933D6A-FA86-4D18-9EED-5978BD9F2B06}" type="presParOf" srcId="{C2690E19-B76B-47C0-9F3C-2E6E3006C1DE}" destId="{FC2182A9-9B32-42A7-9502-2751B0428FE6}" srcOrd="5" destOrd="0" presId="urn:microsoft.com/office/officeart/2005/8/layout/default#1"/>
    <dgm:cxn modelId="{D6309CB5-E191-4BE0-86EC-5B47E3560830}" type="presParOf" srcId="{C2690E19-B76B-47C0-9F3C-2E6E3006C1DE}" destId="{9B302198-7D94-4350-AFB3-43F041850308}" srcOrd="6" destOrd="0" presId="urn:microsoft.com/office/officeart/2005/8/layout/default#1"/>
    <dgm:cxn modelId="{31D63BFA-8BAD-456A-AF65-B61E2A81BC20}" type="presParOf" srcId="{C2690E19-B76B-47C0-9F3C-2E6E3006C1DE}" destId="{2B3F1082-228F-4D13-9E87-0D081A12BDEC}" srcOrd="7" destOrd="0" presId="urn:microsoft.com/office/officeart/2005/8/layout/default#1"/>
    <dgm:cxn modelId="{FF1A9951-11A9-46BD-99CD-24830F7DB382}" type="presParOf" srcId="{C2690E19-B76B-47C0-9F3C-2E6E3006C1DE}" destId="{5649EA82-A394-4153-A6D0-9AD49A52AF75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6B35C-8FC5-4520-B4C0-7C0FC5B32CF1}">
      <dsp:nvSpPr>
        <dsp:cNvPr id="0" name=""/>
        <dsp:cNvSpPr/>
      </dsp:nvSpPr>
      <dsp:spPr>
        <a:xfrm>
          <a:off x="23157" y="30182"/>
          <a:ext cx="2556022" cy="1533613"/>
        </a:xfrm>
        <a:prstGeom prst="rect">
          <a:avLst/>
        </a:prstGeom>
        <a:solidFill>
          <a:schemeClr val="accent5">
            <a:tint val="45000"/>
          </a:schemeClr>
        </a:solidFill>
        <a:ln w="9525" cap="flat" cmpd="sng" algn="ctr">
          <a:solidFill>
            <a:schemeClr val="accent5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latin typeface="Times New Roman" pitchFamily="18" charset="0"/>
              <a:cs typeface="Times New Roman" pitchFamily="18" charset="0"/>
            </a:rPr>
            <a:t>Недостаточно владеют смысловым чтением</a:t>
          </a:r>
          <a:endParaRPr lang="ru-RU" sz="2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157" y="30182"/>
        <a:ext cx="2556022" cy="1533613"/>
      </dsp:txXfrm>
    </dsp:sp>
    <dsp:sp modelId="{3A7CEF5E-9362-45A4-8C72-8AB753281275}">
      <dsp:nvSpPr>
        <dsp:cNvPr id="0" name=""/>
        <dsp:cNvSpPr/>
      </dsp:nvSpPr>
      <dsp:spPr>
        <a:xfrm>
          <a:off x="2834756" y="1203381"/>
          <a:ext cx="2556022" cy="1533613"/>
        </a:xfrm>
        <a:prstGeom prst="rect">
          <a:avLst/>
        </a:prstGeom>
        <a:solidFill>
          <a:schemeClr val="accent5">
            <a:tint val="45000"/>
          </a:schemeClr>
        </a:solidFill>
        <a:ln w="9525" cap="flat" cmpd="sng" algn="ctr">
          <a:solidFill>
            <a:schemeClr val="accent5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Затрудняются в решении задач, требующих анализа, обобщения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34756" y="1203381"/>
        <a:ext cx="2556022" cy="1533613"/>
      </dsp:txXfrm>
    </dsp:sp>
    <dsp:sp modelId="{1FE15D03-977A-44E6-8FF3-D67791296805}">
      <dsp:nvSpPr>
        <dsp:cNvPr id="0" name=""/>
        <dsp:cNvSpPr/>
      </dsp:nvSpPr>
      <dsp:spPr>
        <a:xfrm>
          <a:off x="5572180" y="0"/>
          <a:ext cx="2556022" cy="1533613"/>
        </a:xfrm>
        <a:prstGeom prst="rect">
          <a:avLst/>
        </a:prstGeom>
        <a:solidFill>
          <a:schemeClr val="accent5">
            <a:tint val="45000"/>
          </a:schemeClr>
        </a:solidFill>
        <a:ln w="9525" cap="flat" cmpd="sng" algn="ctr">
          <a:solidFill>
            <a:schemeClr val="accent5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Не справляются  с задачами на  интерпретацию информации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72180" y="0"/>
        <a:ext cx="2556022" cy="1533613"/>
      </dsp:txXfrm>
    </dsp:sp>
    <dsp:sp modelId="{9B302198-7D94-4350-AFB3-43F041850308}">
      <dsp:nvSpPr>
        <dsp:cNvPr id="0" name=""/>
        <dsp:cNvSpPr/>
      </dsp:nvSpPr>
      <dsp:spPr>
        <a:xfrm>
          <a:off x="749067" y="3028330"/>
          <a:ext cx="2556022" cy="1533613"/>
        </a:xfrm>
        <a:prstGeom prst="rect">
          <a:avLst/>
        </a:prstGeom>
        <a:solidFill>
          <a:schemeClr val="accent5">
            <a:tint val="45000"/>
          </a:schemeClr>
        </a:solidFill>
        <a:ln w="9525" cap="flat" cmpd="sng" algn="ctr">
          <a:solidFill>
            <a:schemeClr val="accent5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Не  умеют высказывать предположения , строить доказательства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49067" y="3028330"/>
        <a:ext cx="2556022" cy="1533613"/>
      </dsp:txXfrm>
    </dsp:sp>
    <dsp:sp modelId="{5649EA82-A394-4153-A6D0-9AD49A52AF75}">
      <dsp:nvSpPr>
        <dsp:cNvPr id="0" name=""/>
        <dsp:cNvSpPr/>
      </dsp:nvSpPr>
      <dsp:spPr>
        <a:xfrm>
          <a:off x="4724884" y="3093509"/>
          <a:ext cx="2556022" cy="1533613"/>
        </a:xfrm>
        <a:prstGeom prst="rect">
          <a:avLst/>
        </a:prstGeom>
        <a:solidFill>
          <a:schemeClr val="accent5">
            <a:tint val="45000"/>
          </a:schemeClr>
        </a:solidFill>
        <a:ln w="9525" cap="flat" cmpd="sng" algn="ctr">
          <a:solidFill>
            <a:schemeClr val="accent5"/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Недостаточно сформировано умение работать с моделями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24884" y="3093509"/>
        <a:ext cx="2556022" cy="15336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4ADCAC9-AC16-4F78-B936-5FDEEBD8279E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C814EC-B734-46B8-B44D-7C1AD67303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Функциональная грамотность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71670" y="4286256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Милькова Ирина </a:t>
            </a:r>
            <a:r>
              <a:rPr lang="ru-RU" dirty="0" err="1" smtClean="0"/>
              <a:t>валентиновна</a:t>
            </a:r>
            <a:endParaRPr lang="ru-RU" dirty="0" smtClean="0"/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smtClean="0"/>
              <a:t>МОУ «Пионерская СОШ»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Естественнонаучная грамотность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1472" y="1500174"/>
            <a:ext cx="3571900" cy="27146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14348" y="1643050"/>
            <a:ext cx="321471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Овладение методами познания природных явлений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проводить несложные наблюдения, опыты, мини-исследования, измерения, анализ полученных результатов установление на их основе причинно-следственных, временных и последовательных связей.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6314" y="1571612"/>
            <a:ext cx="3571900" cy="264320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Пример: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Наблюдения за погодой, проверка действенности народных примет. Опыты «Условия жизни растений», «Тела легче и тяжелее воды», «Выращивание кристаллов». Эксперимент «Как образуется радуга». </a:t>
            </a:r>
          </a:p>
        </p:txBody>
      </p:sp>
      <p:pic>
        <p:nvPicPr>
          <p:cNvPr id="23555" name="Picture 3" descr="https://ds02.infourok.ru/uploads/ex/1163/0001847a-2fa0d419/img16.jpg"/>
          <p:cNvPicPr>
            <a:picLocks noChangeAspect="1" noChangeArrowheads="1"/>
          </p:cNvPicPr>
          <p:nvPr/>
        </p:nvPicPr>
        <p:blipFill>
          <a:blip r:embed="rId2"/>
          <a:srcRect l="21739" t="39130" r="29348" b="14493"/>
          <a:stretch>
            <a:fillRect/>
          </a:stretch>
        </p:blipFill>
        <p:spPr bwMode="auto">
          <a:xfrm>
            <a:off x="2786050" y="4286256"/>
            <a:ext cx="2928958" cy="2082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Естественнонаучная грамотность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8596" y="1785926"/>
            <a:ext cx="3714776" cy="321471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42910" y="2071678"/>
            <a:ext cx="335758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4.</a:t>
            </a:r>
            <a:r>
              <a:rPr kumimoji="0" lang="ru-RU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Способность к рефлексивным действиям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оценка фактов негативного отношения человека к природе, участие в деятельности по её охране и защите.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6314" y="1857364"/>
            <a:ext cx="3714776" cy="321471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929190" y="2143116"/>
            <a:ext cx="321471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Тема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Цепи питания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Рассматривая цепь питания, характерную для нашей местности, предположить, что произойдет, если исчезнет одно из звеньев цепи.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Естественнонаучная грамотность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500174"/>
          <a:ext cx="8215370" cy="472921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642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88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435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0084">
                <a:tc>
                  <a:txBody>
                    <a:bodyPr/>
                    <a:lstStyle/>
                    <a:p>
                      <a:pPr indent="471805" algn="ctr"/>
                      <a:endParaRPr lang="ru-RU" sz="1800" dirty="0" smtClean="0"/>
                    </a:p>
                    <a:p>
                      <a:pPr indent="471805" algn="ctr"/>
                      <a:endParaRPr lang="ru-RU" sz="1800" dirty="0" smtClean="0"/>
                    </a:p>
                    <a:p>
                      <a:pPr indent="471805" algn="l"/>
                      <a:r>
                        <a:rPr lang="ru-RU" sz="1800" dirty="0" smtClean="0"/>
                        <a:t> 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tc>
                  <a:txBody>
                    <a:bodyPr/>
                    <a:lstStyle/>
                    <a:p>
                      <a:pPr indent="583565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Приёмы 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 anchor="ctr"/>
                </a:tc>
                <a:tc>
                  <a:txBody>
                    <a:bodyPr/>
                    <a:lstStyle/>
                    <a:p>
                      <a:pPr indent="587375" algn="just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587375" algn="just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Примеры </a:t>
                      </a: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заданий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204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tc>
                  <a:txBody>
                    <a:bodyPr/>
                    <a:lstStyle/>
                    <a:p>
                      <a:pPr indent="583565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Знание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 anchor="ctr"/>
                </a:tc>
                <a:tc>
                  <a:txBody>
                    <a:bodyPr/>
                    <a:lstStyle/>
                    <a:p>
                      <a:pPr marL="46990" algn="just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Назвать, перечислить, выделить, рассказать, показать.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366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tc>
                  <a:txBody>
                    <a:bodyPr/>
                    <a:lstStyle/>
                    <a:p>
                      <a:pPr indent="583565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Понимание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 anchor="ctr"/>
                </a:tc>
                <a:tc>
                  <a:txBody>
                    <a:bodyPr/>
                    <a:lstStyle/>
                    <a:p>
                      <a:pPr marL="46990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Описать, объяснить, определить признаки, сформулировать по-другому.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366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tc>
                  <a:txBody>
                    <a:bodyPr/>
                    <a:lstStyle/>
                    <a:p>
                      <a:pPr indent="583565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Использование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 anchor="ctr"/>
                </a:tc>
                <a:tc>
                  <a:txBody>
                    <a:bodyPr/>
                    <a:lstStyle/>
                    <a:p>
                      <a:pPr marL="46990" algn="just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Применить, проиллюстрировать. 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0806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tc>
                  <a:txBody>
                    <a:bodyPr/>
                    <a:lstStyle/>
                    <a:p>
                      <a:pPr indent="583565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Анализ 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 anchor="ctr"/>
                </a:tc>
                <a:tc>
                  <a:txBody>
                    <a:bodyPr/>
                    <a:lstStyle/>
                    <a:p>
                      <a:pPr marL="46990" algn="just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Проанализировать, проверить, провести эксперимент, сравнить, выявить сходства и различия, заполнить таблицу.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366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tc>
                  <a:txBody>
                    <a:bodyPr/>
                    <a:lstStyle/>
                    <a:p>
                      <a:pPr indent="583565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Синтез 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 anchor="ctr"/>
                </a:tc>
                <a:tc>
                  <a:txBody>
                    <a:bodyPr/>
                    <a:lstStyle/>
                    <a:p>
                      <a:pPr marL="46990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Составить, придумать дизайн, разработать, составить план, составить рассказ по таблице.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366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tc>
                  <a:txBody>
                    <a:bodyPr/>
                    <a:lstStyle/>
                    <a:p>
                      <a:pPr indent="583565"/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Оценка 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 anchor="ctr"/>
                </a:tc>
                <a:tc>
                  <a:txBody>
                    <a:bodyPr/>
                    <a:lstStyle/>
                    <a:p>
                      <a:pPr marL="46990" algn="just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Привести аргументы, защитить точку зрения, определить истинность-ложность утверждения.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488" marR="6648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Функциональная грамотность</a:t>
            </a:r>
            <a:endParaRPr lang="ru-RU" dirty="0"/>
          </a:p>
        </p:txBody>
      </p:sp>
      <p:pic>
        <p:nvPicPr>
          <p:cNvPr id="27652" name="Picture 4" descr="https://tu1.whhost.net/uploads/20181112/15/1542008188-qHpbESxQOz.jpg"/>
          <p:cNvPicPr>
            <a:picLocks noChangeAspect="1" noChangeArrowheads="1"/>
          </p:cNvPicPr>
          <p:nvPr/>
        </p:nvPicPr>
        <p:blipFill>
          <a:blip r:embed="rId2"/>
          <a:srcRect l="6780" t="6127" r="3390" b="1966"/>
          <a:stretch>
            <a:fillRect/>
          </a:stretch>
        </p:blipFill>
        <p:spPr bwMode="auto">
          <a:xfrm>
            <a:off x="1928794" y="1000108"/>
            <a:ext cx="4593463" cy="5200147"/>
          </a:xfrm>
          <a:prstGeom prst="rect">
            <a:avLst/>
          </a:prstGeom>
          <a:noFill/>
        </p:spPr>
      </p:pic>
      <p:sp>
        <p:nvSpPr>
          <p:cNvPr id="5" name="Стрелка вправо с вырезом 4"/>
          <p:cNvSpPr/>
          <p:nvPr/>
        </p:nvSpPr>
        <p:spPr>
          <a:xfrm rot="20541335">
            <a:off x="714036" y="3152868"/>
            <a:ext cx="2071702" cy="79085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Ключевые компетенции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с вырезом 5"/>
          <p:cNvSpPr/>
          <p:nvPr/>
        </p:nvSpPr>
        <p:spPr>
          <a:xfrm rot="21442647">
            <a:off x="1302438" y="4566010"/>
            <a:ext cx="2878509" cy="79085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Функционально грамотная личность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7654" name="Picture 6" descr="https://cdn2.vectorstock.com/i/1000x1000/83/46/watering-can-icon-cartoon-style-vector-12258346.jpg"/>
          <p:cNvPicPr>
            <a:picLocks noChangeAspect="1" noChangeArrowheads="1"/>
          </p:cNvPicPr>
          <p:nvPr/>
        </p:nvPicPr>
        <p:blipFill>
          <a:blip r:embed="rId3" cstate="print"/>
          <a:srcRect t="9091" b="15909"/>
          <a:stretch>
            <a:fillRect/>
          </a:stretch>
        </p:blipFill>
        <p:spPr bwMode="auto">
          <a:xfrm>
            <a:off x="5429256" y="3929066"/>
            <a:ext cx="2928958" cy="228601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18657877">
            <a:off x="7053734" y="4906171"/>
            <a:ext cx="850269" cy="33855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Учитель</a:t>
            </a:r>
            <a:r>
              <a:rPr lang="ru-RU" sz="1200" dirty="0" smtClean="0"/>
              <a:t> </a:t>
            </a:r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Функциональная грамотность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71472" y="1714488"/>
            <a:ext cx="7858180" cy="42148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00100" y="2000240"/>
            <a:ext cx="692948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определению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А. Леонтьева: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«Функционально грамотный человек 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500042"/>
            <a:ext cx="2857520" cy="53578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учителя – развитие ребёнка</a:t>
            </a:r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14810" y="500042"/>
            <a:ext cx="3714776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Развитие мышления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14810" y="1857364"/>
            <a:ext cx="3714776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Развитие речи, памяти, внимания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4810" y="3286124"/>
            <a:ext cx="3714776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Развитие моторной функции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14810" y="4714884"/>
            <a:ext cx="3714776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Развитие коммуникативных способностей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71472" y="1500174"/>
            <a:ext cx="8358246" cy="47149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000100" y="1643050"/>
            <a:ext cx="7429552" cy="4278094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Функционально грамотная личность – это человек: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ориентирующийся в мире и действующий в соответствии с общественными ценностями, ожиданиями и интересами (в частности, умеющий соотносить и координировать свои действия с действиями других людей;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способный быть самостоятельным в ситуации выбора и принятия решений;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умеющий отвечать за свои решения;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способный нести ответственность за себя и своих близких;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владеющий приемами учения и готовый к постоянной переподготовке;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обладающий набором компетенций, как ключевых, так и по различным областям знаний;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для которого поиск решения в нестандартной ситуации – привычное явление;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легко адаптирующийся в любом социуме и умеющий активно влиять на него;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понимающий, что жизнь среди людей - это поиск постоянных компромиссов и необходимость искать общие решения;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хорошо владеющий устной и письменной речью как средством взаимодействия между людьми;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владеющий современными информационными технологиями.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Функционально грамотная личность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28600"/>
            <a:ext cx="9001156" cy="758952"/>
          </a:xfrm>
        </p:spPr>
        <p:txBody>
          <a:bodyPr>
            <a:noAutofit/>
          </a:bodyPr>
          <a:lstStyle/>
          <a:p>
            <a:r>
              <a:rPr lang="ru-RU" sz="2700" dirty="0" smtClean="0"/>
              <a:t>Функциональная грамотность младшего школьника</a:t>
            </a:r>
            <a:endParaRPr lang="ru-RU" sz="27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1571612"/>
            <a:ext cx="3429024" cy="17145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Готовность успешно взаимодействовать с окружающим миром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2066" y="1571612"/>
            <a:ext cx="3429024" cy="17145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Возможность решать учебные и жизненные задачи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857628"/>
            <a:ext cx="3429024" cy="17145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Способность строить социальные отношения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628" y="3929066"/>
            <a:ext cx="3429024" cy="17145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Рефлексивные умения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Компоненты функциональной грамотности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8596" y="1714488"/>
            <a:ext cx="821537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33413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42913" algn="l"/>
                <a:tab pos="5302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математическая грамотность;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633413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42913" algn="l"/>
                <a:tab pos="5302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финансовая грамотность;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633413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42913" algn="l"/>
                <a:tab pos="5302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естественнонаучная грамотность;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633413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42913" algn="l"/>
                <a:tab pos="5302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глобальные компетенции;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633413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42913" algn="l"/>
                <a:tab pos="5302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читательская грамотность;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633413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42913" algn="l"/>
                <a:tab pos="5302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критическое мышление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Недостатки начального образования</a:t>
            </a:r>
            <a:endParaRPr lang="ru-RU" dirty="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85050540"/>
              </p:ext>
            </p:extLst>
          </p:nvPr>
        </p:nvGraphicFramePr>
        <p:xfrm>
          <a:off x="428596" y="1571612"/>
          <a:ext cx="8179272" cy="4738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Естественнонаучная грамотность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1357298"/>
            <a:ext cx="3786214" cy="250033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7158" y="1500174"/>
            <a:ext cx="342902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Готовность осваивать и использовать знания о природе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решения учебных и жизненных задач включает развитие умений: воспроизводить изученную научную информацию, описывать и объяснять природные явления, используя научные факты.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4000504"/>
            <a:ext cx="3714776" cy="207170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28596" y="4214818"/>
            <a:ext cx="32861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Пример: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использование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полученных во время экскурсии в парк сведений о признаках наблюдаемого времени года, будут  использованы  в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последующей деятельности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" t="1530" r="57530" b="1530"/>
          <a:stretch>
            <a:fillRect/>
          </a:stretch>
        </p:blipFill>
        <p:spPr bwMode="auto">
          <a:xfrm>
            <a:off x="4143372" y="1928802"/>
            <a:ext cx="1285884" cy="3786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2 Э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" r="55807" b="1766"/>
          <a:stretch>
            <a:fillRect/>
          </a:stretch>
        </p:blipFill>
        <p:spPr bwMode="auto">
          <a:xfrm>
            <a:off x="5357818" y="1857364"/>
            <a:ext cx="1285884" cy="3857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1 ЭО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74" t="2195" r="3472" b="2195"/>
          <a:stretch>
            <a:fillRect/>
          </a:stretch>
        </p:blipFill>
        <p:spPr bwMode="auto">
          <a:xfrm>
            <a:off x="6572264" y="2285992"/>
            <a:ext cx="1000132" cy="257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2 ЭО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50" t="2195" r="4913" b="2195"/>
          <a:stretch>
            <a:fillRect/>
          </a:stretch>
        </p:blipFill>
        <p:spPr bwMode="auto">
          <a:xfrm>
            <a:off x="7572396" y="2285992"/>
            <a:ext cx="928694" cy="25717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Естественнонаучная грамотность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5720" y="1357298"/>
            <a:ext cx="3714776" cy="278608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1500174"/>
            <a:ext cx="314327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Осознание ценности и значения научных знаний о природе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включает осведомлённость о том, что знание законов природы положительно влияет на развитие общества, подразумевается  самостоятельное приобретение знаний, используя различные источники информации.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1428736"/>
            <a:ext cx="3714776" cy="25717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143504" y="1643050"/>
            <a:ext cx="32147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Пример: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Создание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групповых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проектов: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Наша Красная книга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Лекарственные растения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Витамины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2" name="Picture 4" descr="http://kodschool4.narod.ru/images/p46aa1/2017-2018/93.jpg"/>
          <p:cNvPicPr>
            <a:picLocks noChangeAspect="1" noChangeArrowheads="1"/>
          </p:cNvPicPr>
          <p:nvPr/>
        </p:nvPicPr>
        <p:blipFill>
          <a:blip r:embed="rId2" cstate="print"/>
          <a:srcRect t="27083"/>
          <a:stretch>
            <a:fillRect/>
          </a:stretch>
        </p:blipFill>
        <p:spPr bwMode="auto">
          <a:xfrm>
            <a:off x="2643174" y="4071942"/>
            <a:ext cx="4000528" cy="2187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111</TotalTime>
  <Words>512</Words>
  <Application>Microsoft Office PowerPoint</Application>
  <PresentationFormat>Экран (4:3)</PresentationFormat>
  <Paragraphs>96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Wingdings</vt:lpstr>
      <vt:lpstr>Wingdings 2</vt:lpstr>
      <vt:lpstr>Официальная</vt:lpstr>
      <vt:lpstr>Функциональная грамотность</vt:lpstr>
      <vt:lpstr>Функциональная грамотность</vt:lpstr>
      <vt:lpstr>Презентация PowerPoint</vt:lpstr>
      <vt:lpstr>Функционально грамотная личность</vt:lpstr>
      <vt:lpstr>Функциональная грамотность младшего школьника</vt:lpstr>
      <vt:lpstr>Компоненты функциональной грамотности</vt:lpstr>
      <vt:lpstr>Недостатки начального образования</vt:lpstr>
      <vt:lpstr>Естественнонаучная грамотность</vt:lpstr>
      <vt:lpstr>Естественнонаучная грамотность</vt:lpstr>
      <vt:lpstr>Естественнонаучная грамотность</vt:lpstr>
      <vt:lpstr>Естественнонаучная грамотность</vt:lpstr>
      <vt:lpstr>Естественнонаучная грамотность</vt:lpstr>
      <vt:lpstr>Функциональная грамотность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Функциональная грамотность</dc:title>
  <dc:creator>FirstUser</dc:creator>
  <cp:lastModifiedBy>director_cro</cp:lastModifiedBy>
  <cp:revision>15</cp:revision>
  <dcterms:created xsi:type="dcterms:W3CDTF">2020-11-11T12:57:42Z</dcterms:created>
  <dcterms:modified xsi:type="dcterms:W3CDTF">2021-08-27T07:28:26Z</dcterms:modified>
</cp:coreProperties>
</file>