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Приёмы формирования 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естественно-научной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грамотности на уроках окружающего мира</a:t>
            </a:r>
            <a:r>
              <a:rPr lang="ru-RU" dirty="0" smtClean="0">
                <a:latin typeface="Calibri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4267200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учителя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</a:rPr>
              <a:t>Рудновская</a:t>
            </a:r>
            <a:r>
              <a:rPr lang="ru-RU" dirty="0" smtClean="0">
                <a:solidFill>
                  <a:schemeClr val="tx1"/>
                </a:solidFill>
              </a:rPr>
              <a:t> ООШ»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6172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с. Рудное</a:t>
            </a:r>
          </a:p>
          <a:p>
            <a:pPr algn="ctr"/>
            <a:r>
              <a:rPr lang="ru-RU" dirty="0" smtClean="0"/>
              <a:t>2020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962400"/>
            <a:ext cx="8183880" cy="676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Составляющие </a:t>
            </a:r>
            <a:r>
              <a:rPr lang="ru-RU" dirty="0" err="1" smtClean="0">
                <a:solidFill>
                  <a:schemeClr val="tx1"/>
                </a:solidFill>
              </a:rPr>
              <a:t>естественно-научной</a:t>
            </a:r>
            <a:r>
              <a:rPr lang="ru-RU" dirty="0" smtClean="0">
                <a:solidFill>
                  <a:schemeClr val="tx1"/>
                </a:solidFill>
              </a:rPr>
              <a:t> грамотности младших школьников По мнению профессора Натальи Федоровны Виноградовой: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Готовность осваивать и использовать знания о природе;</a:t>
            </a:r>
            <a:r>
              <a:rPr lang="ru-RU" dirty="0" smtClean="0"/>
              <a:t> 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ello_html_7f55766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4287136" cy="560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f91ba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33400"/>
            <a:ext cx="4104005" cy="561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www.bookselect.ru/files/products/28956_1.jpg"/>
          <p:cNvPicPr>
            <a:picLocks noChangeAspect="1" noChangeArrowheads="1"/>
          </p:cNvPicPr>
          <p:nvPr/>
        </p:nvPicPr>
        <p:blipFill>
          <a:blip r:embed="rId4" cstate="print"/>
          <a:srcRect l="16667" t="10448" r="16667" b="7463"/>
          <a:stretch>
            <a:fillRect/>
          </a:stretch>
        </p:blipFill>
        <p:spPr bwMode="auto">
          <a:xfrm>
            <a:off x="2057400" y="152400"/>
            <a:ext cx="4876800" cy="6705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914400"/>
            <a:ext cx="7772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Таблица «Животные водоема»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70451"/>
              </p:ext>
            </p:extLst>
          </p:nvPr>
        </p:nvGraphicFramePr>
        <p:xfrm>
          <a:off x="304800" y="2286000"/>
          <a:ext cx="8610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815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Моллюски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Земноводные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</a:t>
                      </a:r>
                    </a:p>
                    <a:p>
                      <a:pPr algn="ctr"/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секомые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Грызуны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Рыбы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Птицы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7046">
                <a:tc>
                  <a:txBody>
                    <a:bodyPr/>
                    <a:lstStyle/>
                    <a:p>
                      <a:r>
                        <a:rPr lang="ru-RU" dirty="0" smtClean="0"/>
                        <a:t>Прудовик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Катушка</a:t>
                      </a:r>
                    </a:p>
                    <a:p>
                      <a:r>
                        <a:rPr lang="ru-RU" baseline="0" dirty="0" smtClean="0"/>
                        <a:t>…………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Лягушка </a:t>
                      </a:r>
                    </a:p>
                    <a:p>
                      <a:r>
                        <a:rPr lang="ru-RU" dirty="0" smtClean="0"/>
                        <a:t>Жаба </a:t>
                      </a:r>
                    </a:p>
                    <a:p>
                      <a:r>
                        <a:rPr lang="ru-RU" dirty="0" smtClean="0"/>
                        <a:t>……………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Комары </a:t>
                      </a:r>
                    </a:p>
                    <a:p>
                      <a:r>
                        <a:rPr lang="ru-RU" dirty="0" smtClean="0"/>
                        <a:t>Жук-плавунец </a:t>
                      </a:r>
                    </a:p>
                    <a:p>
                      <a:r>
                        <a:rPr lang="ru-RU" dirty="0" smtClean="0"/>
                        <a:t>……………….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Бобр </a:t>
                      </a:r>
                    </a:p>
                    <a:p>
                      <a:r>
                        <a:rPr lang="ru-RU" dirty="0" smtClean="0"/>
                        <a:t>Ондатра</a:t>
                      </a:r>
                    </a:p>
                    <a:p>
                      <a:r>
                        <a:rPr lang="ru-RU" dirty="0" smtClean="0"/>
                        <a:t>……………….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Карась </a:t>
                      </a:r>
                    </a:p>
                    <a:p>
                      <a:r>
                        <a:rPr lang="ru-RU" dirty="0" smtClean="0"/>
                        <a:t>Щука </a:t>
                      </a:r>
                    </a:p>
                    <a:p>
                      <a:r>
                        <a:rPr lang="ru-RU" dirty="0" smtClean="0"/>
                        <a:t>Сом </a:t>
                      </a:r>
                    </a:p>
                    <a:p>
                      <a:r>
                        <a:rPr lang="ru-RU" dirty="0" smtClean="0"/>
                        <a:t>……………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Утка </a:t>
                      </a:r>
                    </a:p>
                    <a:p>
                      <a:r>
                        <a:rPr lang="ru-RU" dirty="0" smtClean="0"/>
                        <a:t>Цапля </a:t>
                      </a:r>
                    </a:p>
                    <a:p>
                      <a:r>
                        <a:rPr lang="ru-RU" dirty="0" smtClean="0"/>
                        <a:t>………………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Логические приемы 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826872"/>
              </p:ext>
            </p:extLst>
          </p:nvPr>
        </p:nvGraphicFramePr>
        <p:xfrm>
          <a:off x="380999" y="1295401"/>
          <a:ext cx="8382001" cy="5489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3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59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2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1068">
                <a:tc>
                  <a:txBody>
                    <a:bodyPr/>
                    <a:lstStyle/>
                    <a:p>
                      <a:pPr indent="0" algn="l"/>
                      <a:r>
                        <a:rPr lang="ru-RU" sz="1800" dirty="0" smtClean="0">
                          <a:effectLst/>
                        </a:rPr>
                        <a:t>Уровень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72000" algn="just"/>
                      <a:r>
                        <a:rPr lang="ru-RU" sz="1800" dirty="0">
                          <a:effectLst/>
                        </a:rPr>
                        <a:t>Приёмы 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7375" algn="just"/>
                      <a:r>
                        <a:rPr lang="ru-RU" sz="1800">
                          <a:effectLst/>
                        </a:rPr>
                        <a:t>Примеры заданий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53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     1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>
                          <a:effectLst/>
                        </a:rPr>
                        <a:t>знание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>
                          <a:effectLst/>
                        </a:rPr>
                        <a:t>Назвать, перечислить, выделить, рассказать, показать.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927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>
                          <a:effectLst/>
                        </a:rPr>
                        <a:t>понимание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/>
                      <a:r>
                        <a:rPr lang="ru-RU" sz="1800">
                          <a:effectLst/>
                        </a:rPr>
                        <a:t>Описать, объяснить, определить признаки, сформулировать по-другому.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3927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 smtClean="0">
                          <a:effectLst/>
                        </a:rPr>
                        <a:t>использование её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effectLst/>
                        </a:rPr>
                        <a:t>Применить, проиллюстрировать. 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301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>
                          <a:effectLst/>
                        </a:rPr>
                        <a:t>анализ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effectLst/>
                        </a:rPr>
                        <a:t>Проанализировать, проверить, провести эксперимент, сравнить, выявить сходства и различия, заполнить таблицу.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6402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>
                          <a:effectLst/>
                        </a:rPr>
                        <a:t>синтез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/>
                      <a:r>
                        <a:rPr lang="ru-RU" sz="1800" dirty="0">
                          <a:effectLst/>
                        </a:rPr>
                        <a:t>Составить, придумать дизайн, разработать, составить план, составить рассказ по таблице.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34841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83565" algn="ctr"/>
                      <a:r>
                        <a:rPr lang="ru-RU" sz="2000" dirty="0">
                          <a:effectLst/>
                        </a:rPr>
                        <a:t>оценка</a:t>
                      </a:r>
                      <a:endParaRPr lang="ru-RU" sz="20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effectLst/>
                        </a:rPr>
                        <a:t>Привести аргументы, защитить точку зрения, определить истинность-ложность утверждения.</a:t>
                      </a:r>
                      <a:endParaRPr lang="ru-RU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72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146</Words>
  <Application>Microsoft Office PowerPoint</Application>
  <PresentationFormat>Экран (4:3)</PresentationFormat>
  <Paragraphs>56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Times New Roman</vt:lpstr>
      <vt:lpstr>Verdana</vt:lpstr>
      <vt:lpstr>Wingdings 2</vt:lpstr>
      <vt:lpstr>Аспект</vt:lpstr>
      <vt:lpstr>Приёмы формирования естественно-научной грамотности на уроках окружающего мира </vt:lpstr>
      <vt:lpstr>Составляющие естественно-научной грамотности младших школьников По мнению профессора Натальи Федоровны Виноградовой:   1. Готовность осваивать и использовать знания о природе;  </vt:lpstr>
      <vt:lpstr>Таблица «Животные водоема»</vt:lpstr>
      <vt:lpstr>Логические приемы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формирования естественно-научной грамотности на уроках окружающего мира </dc:title>
  <dc:creator>Антонина</dc:creator>
  <cp:lastModifiedBy>director_cro</cp:lastModifiedBy>
  <cp:revision>14</cp:revision>
  <dcterms:created xsi:type="dcterms:W3CDTF">2006-08-16T00:00:00Z</dcterms:created>
  <dcterms:modified xsi:type="dcterms:W3CDTF">2021-08-27T07:29:00Z</dcterms:modified>
</cp:coreProperties>
</file>